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268_DC332561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61" r:id="rId2"/>
    <p:sldId id="616" r:id="rId3"/>
    <p:sldId id="643" r:id="rId4"/>
    <p:sldId id="468" r:id="rId5"/>
    <p:sldId id="619" r:id="rId6"/>
    <p:sldId id="485" r:id="rId7"/>
    <p:sldId id="620" r:id="rId8"/>
    <p:sldId id="644" r:id="rId9"/>
    <p:sldId id="617" r:id="rId10"/>
    <p:sldId id="579" r:id="rId11"/>
    <p:sldId id="618" r:id="rId12"/>
    <p:sldId id="647" r:id="rId13"/>
    <p:sldId id="482" r:id="rId14"/>
    <p:sldId id="648" r:id="rId15"/>
    <p:sldId id="645" r:id="rId16"/>
    <p:sldId id="646" r:id="rId17"/>
    <p:sldId id="663" r:id="rId18"/>
    <p:sldId id="649" r:id="rId19"/>
    <p:sldId id="624" r:id="rId20"/>
    <p:sldId id="622" r:id="rId21"/>
    <p:sldId id="514" r:id="rId22"/>
    <p:sldId id="560" r:id="rId23"/>
    <p:sldId id="562" r:id="rId24"/>
    <p:sldId id="548" r:id="rId25"/>
    <p:sldId id="549" r:id="rId26"/>
    <p:sldId id="583" r:id="rId27"/>
    <p:sldId id="657" r:id="rId28"/>
    <p:sldId id="658" r:id="rId29"/>
    <p:sldId id="659" r:id="rId30"/>
    <p:sldId id="656" r:id="rId31"/>
    <p:sldId id="650" r:id="rId32"/>
    <p:sldId id="660" r:id="rId33"/>
    <p:sldId id="651" r:id="rId34"/>
    <p:sldId id="661" r:id="rId35"/>
    <p:sldId id="652" r:id="rId36"/>
    <p:sldId id="653" r:id="rId37"/>
    <p:sldId id="654" r:id="rId38"/>
    <p:sldId id="655" r:id="rId39"/>
    <p:sldId id="615" r:id="rId40"/>
    <p:sldId id="662" r:id="rId41"/>
    <p:sldId id="558" r:id="rId42"/>
    <p:sldId id="517" r:id="rId43"/>
    <p:sldId id="483" r:id="rId44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60796-5EC6-E331-E0CF-B3D1BD7747E1}" name="Pirooz Barar" initials="PB" userId="S::pbarar@pbandainc.com::40bd4223-d9e7-48d7-873a-c6692fedb6a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rooz Barar" initials="PB" lastIdx="1" clrIdx="0">
    <p:extLst>
      <p:ext uri="{19B8F6BF-5375-455C-9EA6-DF929625EA0E}">
        <p15:presenceInfo xmlns:p15="http://schemas.microsoft.com/office/powerpoint/2012/main" userId="634f0f9cd46a54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CC0000"/>
    <a:srgbClr val="393939"/>
    <a:srgbClr val="111111"/>
    <a:srgbClr val="FFFFFF"/>
    <a:srgbClr val="8A9B25"/>
    <a:srgbClr val="525252"/>
    <a:srgbClr val="DDDDD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CF36C-C57D-46C2-8F48-967193A21F39}" v="4" dt="2023-09-20T19:44:24.571"/>
    <p1510:client id="{C77745D5-A5DC-41D0-88C9-ED57C4FBA210}" v="34" dt="2023-09-20T01:31:37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53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microsoft.com/office/2018/10/relationships/authors" Target="author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omments/modernComment_268_DC3325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1B151D0-6E30-4F91-AB9E-BEB60D04CB2C}" authorId="{12260796-5EC6-E331-E0CF-B3D1BD7747E1}" created="2023-09-20T00:10:22.336">
    <pc:sldMkLst xmlns:pc="http://schemas.microsoft.com/office/powerpoint/2013/main/command">
      <pc:docMk/>
      <pc:sldMk cId="3694339425" sldId="616"/>
    </pc:sldMkLst>
    <p188:txBody>
      <a:bodyPr/>
      <a:lstStyle/>
      <a:p>
        <a:r>
          <a:rPr lang="en-US"/>
          <a:t>Thank you 
Macan Dorudian Ali Sharifi Pirooz #2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8" tIns="47389" rIns="94778" bIns="47389" numCol="1" anchor="t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9850" y="0"/>
            <a:ext cx="29479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8" tIns="47389" rIns="94778" bIns="47389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294798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8" tIns="47389" rIns="94778" bIns="47389" numCol="1" anchor="b" anchorCtr="0" compatLnSpc="1">
            <a:prstTxWarp prst="textNoShape">
              <a:avLst/>
            </a:prstTxWarp>
          </a:bodyPr>
          <a:lstStyle>
            <a:lvl1pPr defTabSz="9477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9850" y="8805863"/>
            <a:ext cx="294798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78" tIns="47389" rIns="94778" bIns="47389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/>
            </a:lvl1pPr>
          </a:lstStyle>
          <a:p>
            <a:pPr>
              <a:defRPr/>
            </a:pPr>
            <a:fld id="{1BE36ED1-A45A-48AB-B314-A80DFEAA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2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9T21:47:38.1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1,'1414'0,"-1384"0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9T21:47:45.6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1,'5962'0,"-5912"3,0 2,94 22,-88-14,102 9,351-19,-254-6,744 3,-953 2,67 12,32 2,813-13,-490-6,-188 1,309 6,-377 13,73 3,1022-21,-1280 2,0 2,51 12,-49-8,0-2,36 2,584-5,-314-5,3897 3,-4197-2,0-1,46-11,-43 7,67-5,66-7,5 1,331 17,-231 2,-224-3,70-12,-68 6,66-1,840 10,-739-20,-20 0,4 19,-175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9T21:47:54.8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47,'47'2,"80"15,-55-6,193 30,-162-27,-43-5,80 1,-105-10,23 0,116 13,-37 3,1-6,191-10,-126-3,3762 3,-3932-2,-1-1,47-11,-42 7,50-4,476 8,-288 6,7266-3,-7493-3,69-11,35-3,36 18,-100 2,0-4,110-16,-57 1,1 7,170 9,-121 3,2095-3,-2279 0,0-1,0 1,0-1,0 0,0 0,-1-1,1 0,0 0,-1-1,1 0,-1 0,0 0,0-1,7-5,-7 5,1 0,-1 0,1 0,0 1,0 0,0 1,1 0,-1 0,0 0,1 1,-1 0,1 0,0 1,-1 0,1 1,13 1,2 4,1 1,-1 1,42 20,-41-16,0-2,1-1,26 7,70 12,69 13,-98-32,174-8,-135-3,38 2,669-30,100-86,-903 110,57-15,-54 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19T21:48:04.9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1 179,'14'1,"1"0,-1 2,24 6,16 2,206 35,-155-32,-32-3,96 2,750-15,-681 19,-13 0,-202-17,81 1,138 20,-128-9,0-6,125-7,-72-2,2740 3,-2850 3,66 11,-64-6,62 1,1555-8,-749-3,-914 1,0 0,1 0,-1-2,0 0,0 0,0-1,22-10,-27 10,0 0,0 0,-1-1,1 0,-1 0,0-1,0 0,-1 0,0-1,0 0,0 0,6-11,-11 16,0 0,0 0,0 0,-1 0,1 0,-1 0,1 0,-1 0,0-1,1 1,-1 0,0 0,-1 0,1-1,0 1,-1 0,1 0,-1 0,1 0,-1 0,0 0,0 0,0 0,0 0,0 0,-1 0,1 1,0-1,-1 1,0-1,1 1,-1-1,0 1,-3-2,-7-5,-1 1,1 1,-1 0,-19-5,16 5,-50-17,-2 4,0 3,-89-10,45 17,-171 8,125 4,-2676-2,2617-18,16 0,-1031 15,590 5,-536-3,1108-3,-74-13,-49-3,-89 19,251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7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94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8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03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8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12CD89F-CD82-48CC-82AC-4AD86131B3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F2E2386-BCF8-4847-8D37-7E6FE5C66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055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7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01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28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80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72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09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3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02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41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fld id="{D12E24D3-FB34-439F-8974-D37506C17A1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63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fld id="{D12E24D3-FB34-439F-8974-D37506C17A1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57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58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24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62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56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FFB2A74-BA14-4DFF-862B-72FCEB8C6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C46A6EB-678F-4672-B485-237E36C68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46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1345" y="4416099"/>
            <a:ext cx="5607712" cy="41839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80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FFB2A74-BA14-4DFF-862B-72FCEB8C6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C46A6EB-678F-4672-B485-237E36C68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5390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FFB2A74-BA14-4DFF-862B-72FCEB8C6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C46A6EB-678F-4672-B485-237E36C68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449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FFB2A74-BA14-4DFF-862B-72FCEB8C6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C46A6EB-678F-4672-B485-237E36C68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9047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FFB2A74-BA14-4DFF-862B-72FCEB8C6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C46A6EB-678F-4672-B485-237E36C68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5376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FFB2A74-BA14-4DFF-862B-72FCEB8C6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C46A6EB-678F-4672-B485-237E36C68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647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FFB2A74-BA14-4DFF-862B-72FCEB8C6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C46A6EB-678F-4672-B485-237E36C68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0605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FFB2A74-BA14-4DFF-862B-72FCEB8C6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C46A6EB-678F-4672-B485-237E36C68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926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6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5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FFB2A74-BA14-4DFF-862B-72FCEB8C6A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C46A6EB-678F-4672-B485-237E36C68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4491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77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89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3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059EEB0D-5811-4D8B-B74E-447AE7159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06488" y="696913"/>
            <a:ext cx="4646612" cy="3486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C60E1480-51BA-4766-8CBD-0B8163AE3A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11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0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720725"/>
            <a:ext cx="4587875" cy="3441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0275" y="4403725"/>
            <a:ext cx="5043488" cy="4162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4778" tIns="47389" rIns="94778" bIns="47389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112-1207_IMG"/>
          <p:cNvPicPr>
            <a:picLocks noChangeAspect="1" noChangeArrowheads="1"/>
          </p:cNvPicPr>
          <p:nvPr userDrawn="1"/>
        </p:nvPicPr>
        <p:blipFill>
          <a:blip r:embed="rId2" cstate="print">
            <a:lum bright="40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Rectangle 12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2667000" y="1219200"/>
            <a:ext cx="6399213" cy="2438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2665413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50813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162800" y="6248400"/>
            <a:ext cx="1903413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pPr>
              <a:defRPr/>
            </a:pPr>
            <a:fld id="{BEA6DE09-7D45-4F4D-9924-0F6D7511A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112-1207_IMG"/>
          <p:cNvPicPr>
            <a:picLocks noChangeAspect="1" noChangeArrowheads="1"/>
          </p:cNvPicPr>
          <p:nvPr/>
        </p:nvPicPr>
        <p:blipFill>
          <a:blip r:embed="rId13" cstate="print">
            <a:lum bright="44000" contrast="-7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Monotype Sort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4.xml"/><Relationship Id="rId3" Type="http://schemas.openxmlformats.org/officeDocument/2006/relationships/image" Target="../media/image16.png"/><Relationship Id="rId7" Type="http://schemas.openxmlformats.org/officeDocument/2006/relationships/customXml" Target="../ink/ink1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customXml" Target="../ink/ink3.xml"/><Relationship Id="rId5" Type="http://schemas.openxmlformats.org/officeDocument/2006/relationships/image" Target="../media/image4.jpe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customXml" Target="../ink/ink2.xml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68_DC33256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://www.pbandainc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2C7AAA-BCE5-82A2-3919-7A54DE9CE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1"/>
            <a:ext cx="7467600" cy="637386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-5024" y="-381000"/>
            <a:ext cx="6008914" cy="495388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>
                <a:lumMod val="50000"/>
              </a:schemeClr>
            </a:outerShdw>
          </a:effec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lnSpc>
                <a:spcPct val="90000"/>
              </a:lnSpc>
            </a:pP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4800" b="1">
                <a:solidFill>
                  <a:srgbClr val="C00000"/>
                </a:solidFill>
                <a:effectLst>
                  <a:outerShdw blurRad="50800" dist="50800" dir="5400000" algn="ctr" rotWithShape="0">
                    <a:schemeClr val="accent6">
                      <a:lumMod val="90000"/>
                      <a:lumOff val="10000"/>
                    </a:schemeClr>
                  </a:outerShdw>
                </a:effectLst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History of and Recent Advances in Designing Soil Nail Walls</a:t>
            </a:r>
          </a:p>
          <a:p>
            <a:pPr marL="0" indent="0">
              <a:lnSpc>
                <a:spcPct val="90000"/>
              </a:lnSpc>
              <a:buNone/>
            </a:pPr>
            <a:endParaRPr lang="en-US" sz="4000" b="1">
              <a:solidFill>
                <a:srgbClr val="FFFF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4000" b="1">
              <a:solidFill>
                <a:srgbClr val="FFFF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90000"/>
              </a:lnSpc>
            </a:pPr>
            <a:endParaRPr lang="en-US" b="1">
              <a:solidFill>
                <a:srgbClr val="FFFF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90000"/>
              </a:lnSpc>
            </a:pPr>
            <a:endParaRPr lang="en-US" b="1">
              <a:solidFill>
                <a:srgbClr val="00B0F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90000"/>
              </a:lnSpc>
            </a:pPr>
            <a:endParaRPr lang="en-US" b="1">
              <a:solidFill>
                <a:srgbClr val="00B0F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algn="r">
              <a:lnSpc>
                <a:spcPct val="90000"/>
              </a:lnSpc>
            </a:pPr>
            <a:endParaRPr lang="en-US" sz="1000">
              <a:solidFill>
                <a:srgbClr val="1C1C1C"/>
              </a:solidFill>
              <a:latin typeface="Dutch801 XBd BT" pitchFamily="18" charset="0"/>
              <a:cs typeface="Arial" charset="0"/>
            </a:endParaRPr>
          </a:p>
          <a:p>
            <a:pPr marL="0" indent="0" algn="r">
              <a:lnSpc>
                <a:spcPct val="90000"/>
              </a:lnSpc>
              <a:buNone/>
            </a:pPr>
            <a:endParaRPr lang="en-US" sz="1000">
              <a:solidFill>
                <a:srgbClr val="1C1C1C"/>
              </a:solidFill>
              <a:latin typeface="Dutch801 XBd BT" pitchFamily="18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05711" y="0"/>
            <a:ext cx="2688773" cy="424732"/>
          </a:xfrm>
          <a:prstGeom prst="rect">
            <a:avLst/>
          </a:prstGeom>
          <a:solidFill>
            <a:srgbClr val="FFFF00"/>
          </a:solidFill>
          <a:ln w="25400">
            <a:solidFill>
              <a:srgbClr val="111111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b="1">
                <a:solidFill>
                  <a:srgbClr val="C0000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sz="2000" b="1">
                <a:solidFill>
                  <a:srgbClr val="C0000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September 20, 2023</a:t>
            </a:r>
            <a:endParaRPr lang="en-US" b="1">
              <a:solidFill>
                <a:srgbClr val="C000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2E955-C929-8C71-19E9-C9CB5FC2A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239" y="455212"/>
            <a:ext cx="2690485" cy="1785068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0DF195-F125-40F1-8F2C-E59A37235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99" y="5410200"/>
            <a:ext cx="2671286" cy="601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FC129C7-BA69-596A-98B6-F53D20305BE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362148"/>
            <a:ext cx="6781800" cy="360128"/>
          </a:xfrm>
          <a:prstGeom prst="rect">
            <a:avLst/>
          </a:prstGeom>
          <a:solidFill>
            <a:srgbClr val="FFFF00">
              <a:alpha val="90000"/>
            </a:srgbClr>
          </a:solidFill>
          <a:ln w="25400">
            <a:solidFill>
              <a:schemeClr val="bg1"/>
            </a:solidFill>
          </a:ln>
          <a:scene3d>
            <a:camera prst="orthographicFront"/>
            <a:lightRig rig="threePt" dir="t"/>
          </a:scene3d>
          <a:sp3d extrusionH="12700">
            <a:bevelB w="38100" h="69850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2400" b="1" kern="0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HOAG HOSPITAL – NEW PORT BEACH, CA.</a:t>
            </a:r>
          </a:p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28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sz="40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sz="36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sz="36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lnSpc>
                <a:spcPct val="90000"/>
              </a:lnSpc>
              <a:buFontTx/>
              <a:buNone/>
            </a:pPr>
            <a:endParaRPr lang="en-US" sz="4400" b="1" kern="0">
              <a:solidFill>
                <a:srgbClr val="C000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algn="r">
              <a:lnSpc>
                <a:spcPct val="90000"/>
              </a:lnSpc>
            </a:pPr>
            <a:endParaRPr lang="en-US" sz="3600" b="1" kern="0">
              <a:solidFill>
                <a:srgbClr val="FF0000"/>
              </a:solidFill>
              <a:latin typeface="Arial" charset="0"/>
              <a:ea typeface="Arial Unicode MS" pitchFamily="34" charset="-122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2400" b="1" ker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1000" kern="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3646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52400" y="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000" b="1">
                <a:solidFill>
                  <a:srgbClr val="111111"/>
                </a:solidFill>
                <a:latin typeface="Arial" charset="0"/>
              </a:rPr>
              <a:t>				 </a:t>
            </a:r>
            <a:br>
              <a:rPr lang="en-US" sz="4000" b="1">
                <a:solidFill>
                  <a:srgbClr val="111111"/>
                </a:solidFill>
                <a:latin typeface="Arial" charset="0"/>
              </a:rPr>
            </a:br>
            <a:r>
              <a:rPr lang="en-US" sz="4000" b="1">
                <a:solidFill>
                  <a:srgbClr val="111111"/>
                </a:solidFill>
                <a:latin typeface="Arial" charset="0"/>
              </a:rPr>
              <a:t>						</a:t>
            </a:r>
            <a:endParaRPr lang="en-US" sz="3600" b="1">
              <a:solidFill>
                <a:srgbClr val="111111"/>
              </a:solidFill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B322A-BBF3-07A1-81FF-9B3C3BA74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566" y="0"/>
            <a:ext cx="9228614" cy="45154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77747B-2CE8-54A2-153E-7DBEA3491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552" y="50800"/>
            <a:ext cx="1305448" cy="866131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CBF593-BC7A-B681-C795-79D96D727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65" y="1"/>
            <a:ext cx="2436766" cy="54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C1BBB0-6B3B-2D7D-F664-E27DCD5BE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859" y="4566266"/>
            <a:ext cx="7687941" cy="19863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8CBD3B8-6F46-C45A-854E-40C0E68391D0}"/>
                  </a:ext>
                </a:extLst>
              </p14:cNvPr>
              <p14:cNvContentPartPr/>
              <p14:nvPr/>
            </p14:nvContentPartPr>
            <p14:xfrm>
              <a:off x="7351700" y="5143520"/>
              <a:ext cx="5202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8CBD3B8-6F46-C45A-854E-40C0E68391D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97700" y="5035520"/>
                <a:ext cx="627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82D9465-EDE2-A82E-2B49-D6672E0723A0}"/>
                  </a:ext>
                </a:extLst>
              </p14:cNvPr>
              <p14:cNvContentPartPr/>
              <p14:nvPr/>
            </p14:nvContentPartPr>
            <p14:xfrm>
              <a:off x="253580" y="5486240"/>
              <a:ext cx="7720920" cy="65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82D9465-EDE2-A82E-2B49-D6672E0723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9580" y="5378240"/>
                <a:ext cx="78285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A0170B9-6191-045C-C902-64D55C6895AF}"/>
                  </a:ext>
                </a:extLst>
              </p14:cNvPr>
              <p14:cNvContentPartPr/>
              <p14:nvPr/>
            </p14:nvContentPartPr>
            <p14:xfrm>
              <a:off x="278780" y="5762000"/>
              <a:ext cx="7870680" cy="68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A0170B9-6191-045C-C902-64D55C6895A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4780" y="5653432"/>
                <a:ext cx="7978320" cy="285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42EF3A4-AE30-0B92-6485-432C5EDABADF}"/>
                  </a:ext>
                </a:extLst>
              </p14:cNvPr>
              <p14:cNvContentPartPr/>
              <p14:nvPr/>
            </p14:nvContentPartPr>
            <p14:xfrm>
              <a:off x="278780" y="6082400"/>
              <a:ext cx="3322080" cy="140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42EF3A4-AE30-0B92-6485-432C5EDABAD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4780" y="5974400"/>
                <a:ext cx="3429720" cy="35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92923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52400" y="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000" b="1">
                <a:solidFill>
                  <a:srgbClr val="111111"/>
                </a:solidFill>
                <a:latin typeface="Arial" charset="0"/>
              </a:rPr>
              <a:t>				 </a:t>
            </a:r>
            <a:br>
              <a:rPr lang="en-US" sz="4000" b="1">
                <a:solidFill>
                  <a:srgbClr val="111111"/>
                </a:solidFill>
                <a:latin typeface="Arial" charset="0"/>
              </a:rPr>
            </a:br>
            <a:r>
              <a:rPr lang="en-US" sz="4000" b="1">
                <a:solidFill>
                  <a:srgbClr val="111111"/>
                </a:solidFill>
                <a:latin typeface="Arial" charset="0"/>
              </a:rPr>
              <a:t>						</a:t>
            </a:r>
            <a:endParaRPr lang="en-US" sz="3600" b="1">
              <a:solidFill>
                <a:srgbClr val="111111"/>
              </a:solidFill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6D218-EF69-491B-A291-B474ABA11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2960"/>
            <a:ext cx="4901255" cy="2514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7B360-538E-418B-B413-E1F62F1C8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040"/>
            <a:ext cx="5824824" cy="3088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217EB1-3DA9-40EA-ADEC-B40D02D97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877552"/>
            <a:ext cx="4656223" cy="3017782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82BA48-98E2-52F9-D56A-0816D263C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1049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8F6D0-0536-B4F6-09AE-4F9269EEA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6089" y="587535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823733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1524000"/>
          </a:xfrm>
          <a:noFill/>
        </p:spPr>
        <p:txBody>
          <a:bodyPr/>
          <a:lstStyle/>
          <a:p>
            <a:pPr algn="r">
              <a:spcBef>
                <a:spcPct val="75000"/>
              </a:spcBef>
              <a:spcAft>
                <a:spcPts val="3200"/>
              </a:spcAft>
            </a:pP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endParaRPr lang="en-US" sz="4000">
              <a:solidFill>
                <a:srgbClr val="1C1C1C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8991600" cy="5333998"/>
          </a:xfrm>
          <a:noFill/>
        </p:spPr>
        <p:txBody>
          <a:bodyPr/>
          <a:lstStyle/>
          <a:p>
            <a:pPr marL="857250" lvl="2" indent="0" algn="ctr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4000" b="1" u="sng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Agenda</a:t>
            </a:r>
          </a:p>
          <a:p>
            <a:pPr marL="1600200" lvl="2" indent="-742950">
              <a:lnSpc>
                <a:spcPct val="9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Soil Nailing – History +Insite</a:t>
            </a: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History – Prof. Shen/Larry </a:t>
            </a:r>
            <a:r>
              <a:rPr lang="en-US" sz="2800" b="1" err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Kulchin</a:t>
            </a: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  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Prof. Vucetic – Bi-Linear Failure Plane</a:t>
            </a:r>
          </a:p>
          <a:p>
            <a:pPr marL="1314450" lvl="3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32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2.	</a:t>
            </a: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Recent Advances</a:t>
            </a: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 u="sng">
                <a:solidFill>
                  <a:srgbClr val="C0000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Post Tensioned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V-Nails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Hybrid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Optimization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40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4400" b="1">
              <a:solidFill>
                <a:srgbClr val="C000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algn="r">
              <a:lnSpc>
                <a:spcPct val="90000"/>
              </a:lnSpc>
            </a:pPr>
            <a:endParaRPr lang="en-US" sz="3600" b="1">
              <a:solidFill>
                <a:srgbClr val="FF0000"/>
              </a:solidFill>
              <a:latin typeface="Arial" charset="0"/>
              <a:ea typeface="Arial Unicode MS" pitchFamily="34" charset="-122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2400" b="1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100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V="1">
            <a:off x="42933" y="761669"/>
            <a:ext cx="9101067" cy="1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11BFA-0901-D7AE-928F-0D339EEA7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" y="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EA5D99-DD4E-2D3B-442A-7A70A7458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7620"/>
            <a:ext cx="3040380" cy="685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15272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J:\D\000000-AAAA\000030-Carquinez - North\bridge walk1.jpg">
            <a:extLst>
              <a:ext uri="{FF2B5EF4-FFF2-40B4-BE49-F238E27FC236}">
                <a16:creationId xmlns:a16="http://schemas.microsoft.com/office/drawing/2014/main" id="{3F83CD85-F045-406F-B42E-B291DA988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March02">
            <a:extLst>
              <a:ext uri="{FF2B5EF4-FFF2-40B4-BE49-F238E27FC236}">
                <a16:creationId xmlns:a16="http://schemas.microsoft.com/office/drawing/2014/main" id="{8203B8EC-05B1-4266-BCFF-95622A04B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6757988"/>
          </a:xfrm>
          <a:prstGeom prst="rect">
            <a:avLst/>
          </a:prstGeom>
          <a:noFill/>
          <a:ln w="25400">
            <a:solidFill>
              <a:srgbClr val="1111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73EDC7-4968-4F43-920D-95B16F6CA5EE}"/>
              </a:ext>
            </a:extLst>
          </p:cNvPr>
          <p:cNvSpPr txBox="1"/>
          <p:nvPr/>
        </p:nvSpPr>
        <p:spPr>
          <a:xfrm>
            <a:off x="2590799" y="0"/>
            <a:ext cx="220980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err="1">
                <a:solidFill>
                  <a:srgbClr val="002060"/>
                </a:solidFill>
              </a:rPr>
              <a:t>Caquinez</a:t>
            </a:r>
            <a:endParaRPr lang="en-US" sz="360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3600">
                <a:solidFill>
                  <a:srgbClr val="002060"/>
                </a:solidFill>
              </a:rPr>
              <a:t>Bridge</a:t>
            </a:r>
          </a:p>
          <a:p>
            <a:pPr>
              <a:defRPr/>
            </a:pPr>
            <a:r>
              <a:rPr lang="en-US" sz="3600">
                <a:solidFill>
                  <a:srgbClr val="002060"/>
                </a:solidFill>
              </a:rPr>
              <a:t>Shoring</a:t>
            </a:r>
          </a:p>
          <a:p>
            <a:pPr>
              <a:defRPr/>
            </a:pPr>
            <a:r>
              <a:rPr lang="en-US" sz="3600">
                <a:solidFill>
                  <a:srgbClr val="002060"/>
                </a:solidFill>
              </a:rPr>
              <a:t>Before and after</a:t>
            </a:r>
          </a:p>
          <a:p>
            <a:pPr>
              <a:defRPr/>
            </a:pPr>
            <a:r>
              <a:rPr lang="en-US" sz="3600">
                <a:solidFill>
                  <a:srgbClr val="002060"/>
                </a:solidFill>
              </a:rPr>
              <a:t>North Anchorage</a:t>
            </a:r>
          </a:p>
          <a:p>
            <a:pPr>
              <a:defRPr/>
            </a:pPr>
            <a:r>
              <a:rPr lang="en-US" sz="3600">
                <a:solidFill>
                  <a:srgbClr val="002060"/>
                </a:solidFill>
              </a:rPr>
              <a:t>=======</a:t>
            </a:r>
          </a:p>
          <a:p>
            <a:pPr>
              <a:defRPr/>
            </a:pPr>
            <a:r>
              <a:rPr lang="en-US" sz="3600">
                <a:solidFill>
                  <a:srgbClr val="002060"/>
                </a:solidFill>
              </a:rPr>
              <a:t>Post-Tensioned</a:t>
            </a:r>
          </a:p>
          <a:p>
            <a:pPr>
              <a:defRPr/>
            </a:pPr>
            <a:r>
              <a:rPr lang="en-US" sz="3600">
                <a:solidFill>
                  <a:srgbClr val="002060"/>
                </a:solidFill>
              </a:rPr>
              <a:t>Soil nailing</a:t>
            </a:r>
          </a:p>
        </p:txBody>
      </p:sp>
    </p:spTree>
    <p:extLst>
      <p:ext uri="{BB962C8B-B14F-4D97-AF65-F5344CB8AC3E}">
        <p14:creationId xmlns:p14="http://schemas.microsoft.com/office/powerpoint/2010/main" val="23129573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2DF990-017F-8E84-4F54-7844583A2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54345" y="2170952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42A53-B045-BCF1-AD5B-4620CD466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933" y="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DECD74-C526-F416-8FA9-F79148100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966"/>
            <a:ext cx="6477000" cy="4251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873AEB-942E-E28E-FB75-58308B9C8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" y="4170160"/>
            <a:ext cx="5278799" cy="2702930"/>
          </a:xfrm>
          <a:prstGeom prst="rect">
            <a:avLst/>
          </a:prstGeom>
        </p:spPr>
      </p:pic>
      <p:pic>
        <p:nvPicPr>
          <p:cNvPr id="10" name="Picture 9" descr="100-0002_IMG">
            <a:extLst>
              <a:ext uri="{FF2B5EF4-FFF2-40B4-BE49-F238E27FC236}">
                <a16:creationId xmlns:a16="http://schemas.microsoft.com/office/drawing/2014/main" id="{46E90631-A4C0-E2B8-C8B7-15175C0A2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25" y="4038600"/>
            <a:ext cx="3762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204229"/>
      </p:ext>
    </p:extLst>
  </p:cSld>
  <p:clrMapOvr>
    <a:masterClrMapping/>
  </p:clrMapOvr>
  <p:transition spd="med"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162B331A-64FC-E918-B531-428F21C05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8" y="11914"/>
            <a:ext cx="7620000" cy="352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>
            <a:extLst>
              <a:ext uri="{FF2B5EF4-FFF2-40B4-BE49-F238E27FC236}">
                <a16:creationId xmlns:a16="http://schemas.microsoft.com/office/drawing/2014/main" id="{188924D2-C0AD-6A1D-36E8-C04CA036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527987"/>
            <a:ext cx="6381750" cy="329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AF6CAA-01EA-DB04-72D7-F551064C2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252" y="3256947"/>
            <a:ext cx="2809872" cy="3634422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2DF990-017F-8E84-4F54-7844583A2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3232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42A53-B045-BCF1-AD5B-4620CD466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8098" y="23706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26700-6212-09DE-E23C-8126062158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876" y="3571875"/>
            <a:ext cx="2939282" cy="955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134B14-678D-E561-B1D7-F38B96B53C95}"/>
              </a:ext>
            </a:extLst>
          </p:cNvPr>
          <p:cNvSpPr txBox="1"/>
          <p:nvPr/>
        </p:nvSpPr>
        <p:spPr>
          <a:xfrm>
            <a:off x="4267200" y="774462"/>
            <a:ext cx="1176340" cy="307777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>
                <a:ln w="0"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F.O.S =1.2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16CC39-DA32-1442-111B-FE1C1F846DB8}"/>
              </a:ext>
            </a:extLst>
          </p:cNvPr>
          <p:cNvSpPr txBox="1"/>
          <p:nvPr/>
        </p:nvSpPr>
        <p:spPr>
          <a:xfrm>
            <a:off x="4452462" y="4141755"/>
            <a:ext cx="1176340" cy="307777"/>
          </a:xfrm>
          <a:prstGeom prst="rect">
            <a:avLst/>
          </a:prstGeom>
          <a:solidFill>
            <a:schemeClr val="tx2"/>
          </a:solidFill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>
                <a:ln w="0"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F.O.S =1.356</a:t>
            </a:r>
          </a:p>
        </p:txBody>
      </p:sp>
    </p:spTree>
    <p:extLst>
      <p:ext uri="{BB962C8B-B14F-4D97-AF65-F5344CB8AC3E}">
        <p14:creationId xmlns:p14="http://schemas.microsoft.com/office/powerpoint/2010/main" val="4109886260"/>
      </p:ext>
    </p:extLst>
  </p:cSld>
  <p:clrMapOvr>
    <a:masterClrMapping/>
  </p:clrMapOvr>
  <p:transition spd="med"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image002.png@01D9E5CC.92CA4980">
            <a:extLst>
              <a:ext uri="{FF2B5EF4-FFF2-40B4-BE49-F238E27FC236}">
                <a16:creationId xmlns:a16="http://schemas.microsoft.com/office/drawing/2014/main" id="{6943428F-92B5-48DA-2652-56CAB85C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" y="-1"/>
            <a:ext cx="9104586" cy="40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993587-F515-B332-DF7C-C293AE3CC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902442"/>
              </p:ext>
            </p:extLst>
          </p:nvPr>
        </p:nvGraphicFramePr>
        <p:xfrm>
          <a:off x="-1924" y="3400425"/>
          <a:ext cx="5732612" cy="3733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183">
                  <a:extLst>
                    <a:ext uri="{9D8B030D-6E8A-4147-A177-3AD203B41FA5}">
                      <a16:colId xmlns:a16="http://schemas.microsoft.com/office/drawing/2014/main" val="1654966870"/>
                    </a:ext>
                  </a:extLst>
                </a:gridCol>
                <a:gridCol w="1716278">
                  <a:extLst>
                    <a:ext uri="{9D8B030D-6E8A-4147-A177-3AD203B41FA5}">
                      <a16:colId xmlns:a16="http://schemas.microsoft.com/office/drawing/2014/main" val="3738598480"/>
                    </a:ext>
                  </a:extLst>
                </a:gridCol>
                <a:gridCol w="1569098">
                  <a:extLst>
                    <a:ext uri="{9D8B030D-6E8A-4147-A177-3AD203B41FA5}">
                      <a16:colId xmlns:a16="http://schemas.microsoft.com/office/drawing/2014/main" val="875830978"/>
                    </a:ext>
                  </a:extLst>
                </a:gridCol>
                <a:gridCol w="1655928">
                  <a:extLst>
                    <a:ext uri="{9D8B030D-6E8A-4147-A177-3AD203B41FA5}">
                      <a16:colId xmlns:a16="http://schemas.microsoft.com/office/drawing/2014/main" val="56311045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295614911"/>
                    </a:ext>
                  </a:extLst>
                </a:gridCol>
                <a:gridCol w="37565">
                  <a:extLst>
                    <a:ext uri="{9D8B030D-6E8A-4147-A177-3AD203B41FA5}">
                      <a16:colId xmlns:a16="http://schemas.microsoft.com/office/drawing/2014/main" val="3996877903"/>
                    </a:ext>
                  </a:extLst>
                </a:gridCol>
              </a:tblGrid>
              <a:tr h="1133475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Length in Original Design (ft)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Length needed to achieve FoS of 1.351 (ft)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Difference in Length (ft)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588572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31056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36588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77332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14508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65252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04774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99444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381372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69704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40291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58679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Nail 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69447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0468851"/>
                  </a:ext>
                </a:extLst>
              </a:tr>
            </a:tbl>
          </a:graphicData>
        </a:graphic>
      </p:graphicFrame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AC0083-A30D-B884-BC1C-FE1B1203C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55" y="6363851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78966-4B93-6AFD-3C24-865478400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827" y="5362151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3F8908-2C6B-CBEA-D73C-F88AAA208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228600"/>
            <a:ext cx="2939282" cy="95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83834"/>
      </p:ext>
    </p:extLst>
  </p:cSld>
  <p:clrMapOvr>
    <a:masterClrMapping/>
  </p:clrMapOvr>
  <p:transition spd="med"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00CA5A53-A48C-86C0-0621-146CBFA1D624}"/>
              </a:ext>
            </a:extLst>
          </p:cNvPr>
          <p:cNvSpPr/>
          <p:nvPr/>
        </p:nvSpPr>
        <p:spPr>
          <a:xfrm flipH="1" flipV="1">
            <a:off x="774171" y="540081"/>
            <a:ext cx="2057403" cy="1266092"/>
          </a:xfrm>
          <a:prstGeom prst="rtTriangl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97067-6F43-1996-95D4-73FF0A2520F9}"/>
              </a:ext>
            </a:extLst>
          </p:cNvPr>
          <p:cNvSpPr txBox="1"/>
          <p:nvPr/>
        </p:nvSpPr>
        <p:spPr>
          <a:xfrm>
            <a:off x="4438834" y="2893534"/>
            <a:ext cx="4639576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 b="1">
                <a:solidFill>
                  <a:srgbClr val="1C1C1C"/>
                </a:solidFill>
              </a:defRPr>
            </a:lvl1pPr>
          </a:lstStyle>
          <a:p>
            <a:r>
              <a:rPr lang="en-US" dirty="0"/>
              <a:t>3. Mobilized shear approach (prestressed nails):</a:t>
            </a:r>
          </a:p>
          <a:p>
            <a:r>
              <a:rPr lang="en-US" dirty="0"/>
              <a:t>- Run slope stability analysis considering applicable prestress force</a:t>
            </a:r>
          </a:p>
          <a:p>
            <a:r>
              <a:rPr lang="en-US" dirty="0"/>
              <a:t>- Determine force equilibrium in every slice with the prestress force (.p in equation below)</a:t>
            </a:r>
          </a:p>
          <a:p>
            <a:r>
              <a:rPr lang="en-US" dirty="0"/>
              <a:t>- Determine remaining available nail shear resistance (Design Ultimate – prestress) at each slice without satisfying force equilibrium</a:t>
            </a:r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5FAC54-B57A-087F-9B83-2DAC01C5D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92" y="31078"/>
            <a:ext cx="2286259" cy="515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91D400-FDEE-6963-E3CF-D05AE789E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068" y="31078"/>
            <a:ext cx="1110800" cy="736988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B3A917-0612-1E8F-7A15-5BEC27856270}"/>
              </a:ext>
            </a:extLst>
          </p:cNvPr>
          <p:cNvCxnSpPr/>
          <p:nvPr/>
        </p:nvCxnSpPr>
        <p:spPr>
          <a:xfrm flipH="1">
            <a:off x="965720" y="1260658"/>
            <a:ext cx="874207" cy="2411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AF4813-D1B7-20F7-4CB4-9A3B0CD22717}"/>
              </a:ext>
            </a:extLst>
          </p:cNvPr>
          <p:cNvCxnSpPr>
            <a:cxnSpLocks/>
          </p:cNvCxnSpPr>
          <p:nvPr/>
        </p:nvCxnSpPr>
        <p:spPr>
          <a:xfrm flipH="1">
            <a:off x="1342533" y="1260658"/>
            <a:ext cx="497394" cy="617974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8DFE0B-982C-30F8-97FF-1058367EAB89}"/>
              </a:ext>
            </a:extLst>
          </p:cNvPr>
          <p:cNvCxnSpPr>
            <a:cxnSpLocks/>
          </p:cNvCxnSpPr>
          <p:nvPr/>
        </p:nvCxnSpPr>
        <p:spPr>
          <a:xfrm flipH="1" flipV="1">
            <a:off x="1244562" y="906454"/>
            <a:ext cx="595365" cy="354204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BA61C7-C7D6-E6D1-D4CC-268BA76ED4B8}"/>
              </a:ext>
            </a:extLst>
          </p:cNvPr>
          <p:cNvCxnSpPr>
            <a:cxnSpLocks/>
          </p:cNvCxnSpPr>
          <p:nvPr/>
        </p:nvCxnSpPr>
        <p:spPr>
          <a:xfrm>
            <a:off x="2043406" y="718048"/>
            <a:ext cx="0" cy="610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D188E12-1CB9-649D-820E-8E6F34898B60}"/>
              </a:ext>
            </a:extLst>
          </p:cNvPr>
          <p:cNvSpPr txBox="1"/>
          <p:nvPr/>
        </p:nvSpPr>
        <p:spPr>
          <a:xfrm>
            <a:off x="2000829" y="989751"/>
            <a:ext cx="45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W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156849-4F55-777A-E747-1223535F4CD7}"/>
              </a:ext>
            </a:extLst>
          </p:cNvPr>
          <p:cNvCxnSpPr>
            <a:cxnSpLocks/>
          </p:cNvCxnSpPr>
          <p:nvPr/>
        </p:nvCxnSpPr>
        <p:spPr>
          <a:xfrm>
            <a:off x="2055339" y="732827"/>
            <a:ext cx="290145" cy="173627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6155F50-7446-595E-DD4C-904941D27348}"/>
              </a:ext>
            </a:extLst>
          </p:cNvPr>
          <p:cNvCxnSpPr>
            <a:cxnSpLocks/>
          </p:cNvCxnSpPr>
          <p:nvPr/>
        </p:nvCxnSpPr>
        <p:spPr>
          <a:xfrm flipH="1">
            <a:off x="1802873" y="740702"/>
            <a:ext cx="226088" cy="433334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BD1DE3D-9C84-F94F-6842-FCB2B6E6F683}"/>
              </a:ext>
            </a:extLst>
          </p:cNvPr>
          <p:cNvSpPr txBox="1"/>
          <p:nvPr/>
        </p:nvSpPr>
        <p:spPr>
          <a:xfrm rot="20643584">
            <a:off x="145059" y="1460990"/>
            <a:ext cx="859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Nail 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B12026-6585-70C3-6B19-D626265D8F90}"/>
              </a:ext>
            </a:extLst>
          </p:cNvPr>
          <p:cNvSpPr txBox="1"/>
          <p:nvPr/>
        </p:nvSpPr>
        <p:spPr>
          <a:xfrm rot="1813868">
            <a:off x="2056879" y="514456"/>
            <a:ext cx="55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accent6"/>
                </a:solidFill>
              </a:rPr>
              <a:t>Wx</a:t>
            </a:r>
            <a:endParaRPr lang="en-US" sz="1800" dirty="0">
              <a:solidFill>
                <a:schemeClr val="accent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591714-06B3-DC90-6C60-D716586C46A2}"/>
              </a:ext>
            </a:extLst>
          </p:cNvPr>
          <p:cNvSpPr txBox="1"/>
          <p:nvPr/>
        </p:nvSpPr>
        <p:spPr>
          <a:xfrm rot="1813868">
            <a:off x="1316798" y="729580"/>
            <a:ext cx="45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Rx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49A6CE-42EF-6BE1-8EF6-4143A53C3AE0}"/>
              </a:ext>
            </a:extLst>
          </p:cNvPr>
          <p:cNvSpPr txBox="1"/>
          <p:nvPr/>
        </p:nvSpPr>
        <p:spPr>
          <a:xfrm rot="18310954">
            <a:off x="1465592" y="1507017"/>
            <a:ext cx="45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B88B14-40D4-8FD7-3573-664015E6F3AF}"/>
              </a:ext>
            </a:extLst>
          </p:cNvPr>
          <p:cNvSpPr txBox="1"/>
          <p:nvPr/>
        </p:nvSpPr>
        <p:spPr>
          <a:xfrm rot="17771594">
            <a:off x="1560282" y="657472"/>
            <a:ext cx="52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Wy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96025F-E0E5-CEF2-6A06-A8C610D7C5EB}"/>
              </a:ext>
            </a:extLst>
          </p:cNvPr>
          <p:cNvSpPr txBox="1"/>
          <p:nvPr/>
        </p:nvSpPr>
        <p:spPr>
          <a:xfrm>
            <a:off x="4544089" y="810150"/>
            <a:ext cx="4506411" cy="2031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1C1C1C"/>
                </a:solidFill>
              </a:rPr>
              <a:t>1. General slope stability:</a:t>
            </a:r>
          </a:p>
          <a:p>
            <a:pPr marL="83344" indent="-83344"/>
            <a:r>
              <a:rPr lang="en-US" sz="1800" b="1" dirty="0">
                <a:solidFill>
                  <a:srgbClr val="1C1C1C"/>
                </a:solidFill>
              </a:rPr>
              <a:t>- General limit equilibrium approach</a:t>
            </a:r>
          </a:p>
          <a:p>
            <a:pPr marL="83344" indent="-83344"/>
            <a:r>
              <a:rPr lang="en-US" sz="1800" b="1" dirty="0">
                <a:solidFill>
                  <a:srgbClr val="1C1C1C"/>
                </a:solidFill>
              </a:rPr>
              <a:t>- Include all forces in slice</a:t>
            </a:r>
          </a:p>
          <a:p>
            <a:pPr marL="83344" indent="-83344"/>
            <a:r>
              <a:rPr lang="en-US" sz="1800" b="1" dirty="0">
                <a:solidFill>
                  <a:srgbClr val="1C1C1C"/>
                </a:solidFill>
              </a:rPr>
              <a:t>- Determine force equilibrium in every slice</a:t>
            </a:r>
          </a:p>
          <a:p>
            <a:pPr marL="83344" indent="-83344"/>
            <a:r>
              <a:rPr lang="en-US" sz="1800" b="1" dirty="0">
                <a:solidFill>
                  <a:srgbClr val="1C1C1C"/>
                </a:solidFill>
              </a:rPr>
              <a:t>- Large nail forces might turn sliding mode into passive (showing smaller FS)</a:t>
            </a:r>
          </a:p>
          <a:p>
            <a:endParaRPr lang="en-US" sz="1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5D54E2-5E5D-DD93-BC54-658795A2600A}"/>
              </a:ext>
            </a:extLst>
          </p:cNvPr>
          <p:cNvSpPr txBox="1"/>
          <p:nvPr/>
        </p:nvSpPr>
        <p:spPr>
          <a:xfrm>
            <a:off x="-2769" y="2808525"/>
            <a:ext cx="4376346" cy="286232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 b="1">
                <a:solidFill>
                  <a:srgbClr val="1C1C1C"/>
                </a:solidFill>
              </a:defRPr>
            </a:lvl1pPr>
          </a:lstStyle>
          <a:p>
            <a:r>
              <a:rPr lang="en-US" dirty="0"/>
              <a:t>2. Mobilized shear approach (passive nails):</a:t>
            </a:r>
          </a:p>
          <a:p>
            <a:r>
              <a:rPr lang="en-US" dirty="0"/>
              <a:t>- Passive nails are reactionary</a:t>
            </a:r>
          </a:p>
          <a:p>
            <a:r>
              <a:rPr lang="en-US" dirty="0"/>
              <a:t>- Without nails, determine safety factors, available soil shear resistance, and required shear resistance for a safety factor of one</a:t>
            </a:r>
          </a:p>
          <a:p>
            <a:r>
              <a:rPr lang="en-US" dirty="0"/>
              <a:t>- Determine available nail shear resistance at each slice without satisfying force 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EA954F0-F5E1-EFF9-2EA9-AADD321DDBE2}"/>
                  </a:ext>
                </a:extLst>
              </p:cNvPr>
              <p:cNvSpPr txBox="1"/>
              <p:nvPr/>
            </p:nvSpPr>
            <p:spPr>
              <a:xfrm>
                <a:off x="28983" y="5813162"/>
                <a:ext cx="3823161" cy="962186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800" b="1">
                    <a:solidFill>
                      <a:srgbClr val="1C1C1C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𝐹𝑆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𝑚𝑜𝑏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𝑎𝑣𝑎𝑖𝑙𝑎𝑏𝑙𝑒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𝑠𝑜𝑖𝑙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𝑛𝑎𝑖𝑙𝑠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Σ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𝑟𝑒𝑞𝑢𝑖𝑟𝑒𝑑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𝐹𝑆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=1.0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EA954F0-F5E1-EFF9-2EA9-AADD321DD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" y="5813162"/>
                <a:ext cx="3823161" cy="9621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B639DE-227E-702A-CEC1-3D93D8947B29}"/>
                  </a:ext>
                </a:extLst>
              </p:cNvPr>
              <p:cNvSpPr txBox="1"/>
              <p:nvPr/>
            </p:nvSpPr>
            <p:spPr>
              <a:xfrm>
                <a:off x="3957867" y="5792354"/>
                <a:ext cx="5108001" cy="100380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800" b="1">
                    <a:solidFill>
                      <a:srgbClr val="1C1C1C"/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𝐹𝑆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𝑚𝑜𝑏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𝑎𝑣𝑎𝑖𝑙𝑎𝑏𝑙𝑒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𝑠𝑜𝑖𝑙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>
                              <a:latin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𝑛𝑎𝑖𝑙𝑠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𝑛𝑜𝑛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𝑝𝑟𝑒𝑠𝑡𝑟𝑒𝑠𝑠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𝑟𝑒𝑞𝑢𝑖𝑟𝑒𝑑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𝐹𝑆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=1.0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2B639DE-227E-702A-CEC1-3D93D8947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67" y="5792354"/>
                <a:ext cx="5108001" cy="10038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798316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1524000"/>
          </a:xfrm>
          <a:noFill/>
        </p:spPr>
        <p:txBody>
          <a:bodyPr/>
          <a:lstStyle/>
          <a:p>
            <a:pPr algn="r">
              <a:spcBef>
                <a:spcPct val="75000"/>
              </a:spcBef>
              <a:spcAft>
                <a:spcPts val="3200"/>
              </a:spcAft>
            </a:pP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endParaRPr lang="en-US" sz="4000">
              <a:solidFill>
                <a:srgbClr val="1C1C1C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8991600" cy="5333998"/>
          </a:xfrm>
          <a:noFill/>
        </p:spPr>
        <p:txBody>
          <a:bodyPr/>
          <a:lstStyle/>
          <a:p>
            <a:pPr marL="857250" lvl="2" indent="0" algn="ctr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4000" b="1" u="sng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Agenda</a:t>
            </a:r>
          </a:p>
          <a:p>
            <a:pPr marL="1600200" lvl="2" indent="-742950">
              <a:lnSpc>
                <a:spcPct val="9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Soil Nailing – History +Insite</a:t>
            </a: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History – Prof. Shen/Larry </a:t>
            </a:r>
            <a:r>
              <a:rPr lang="en-US" sz="2800" b="1" err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Kulchin</a:t>
            </a: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  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Prof. Vucetic – Bi-Linear Failure Plane</a:t>
            </a:r>
          </a:p>
          <a:p>
            <a:pPr marL="1314450" lvl="3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32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2.	</a:t>
            </a: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Recent Advances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Post Tensioned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 u="sng">
                <a:solidFill>
                  <a:srgbClr val="C0000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V-Nails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Hybrid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Optimization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40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4400" b="1">
              <a:solidFill>
                <a:srgbClr val="C000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algn="r">
              <a:lnSpc>
                <a:spcPct val="90000"/>
              </a:lnSpc>
            </a:pPr>
            <a:endParaRPr lang="en-US" sz="3600" b="1">
              <a:solidFill>
                <a:srgbClr val="FF0000"/>
              </a:solidFill>
              <a:latin typeface="Arial" charset="0"/>
              <a:ea typeface="Arial Unicode MS" pitchFamily="34" charset="-122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2400" b="1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100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V="1">
            <a:off x="42933" y="761669"/>
            <a:ext cx="9101067" cy="1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11BFA-0901-D7AE-928F-0D339EEA7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" y="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EA5D99-DD4E-2D3B-442A-7A70A7458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7620"/>
            <a:ext cx="3040380" cy="685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06922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5488E8-D555-44BC-A394-64199DFBB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69879"/>
            <a:ext cx="9144000" cy="4299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54BF6-78F3-4C2C-9691-E9A235B9A9A0}"/>
              </a:ext>
            </a:extLst>
          </p:cNvPr>
          <p:cNvSpPr txBox="1"/>
          <p:nvPr/>
        </p:nvSpPr>
        <p:spPr>
          <a:xfrm>
            <a:off x="749216" y="292337"/>
            <a:ext cx="6337384" cy="830997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Carroll Canyon DAR – I-805 – San Diego</a:t>
            </a:r>
          </a:p>
          <a:p>
            <a:r>
              <a:rPr lang="en-US" b="1">
                <a:solidFill>
                  <a:srgbClr val="C00000"/>
                </a:solidFill>
              </a:rPr>
              <a:t>Use of V-Nails For Retention of Live Highway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C5DE68-4108-43C0-8859-3C126A71DE55}"/>
              </a:ext>
            </a:extLst>
          </p:cNvPr>
          <p:cNvSpPr txBox="1"/>
          <p:nvPr/>
        </p:nvSpPr>
        <p:spPr>
          <a:xfrm>
            <a:off x="3276600" y="1776664"/>
            <a:ext cx="4181475" cy="369332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</a:rPr>
              <a:t>Internal Bracing – Designed by T.Y. Lin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5CA5A5-E5AA-42CC-909D-98F261F50F3A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2800" y="2145996"/>
            <a:ext cx="295276" cy="151160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3A87B2-0CCE-B16B-FDDD-F7FA3F4B1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" y="6127024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E7422F-028F-E1E2-DC1E-3836278C1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883" y="5831325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A5B1BF-B27A-6FD8-D9A0-38764AACD84E}"/>
              </a:ext>
            </a:extLst>
          </p:cNvPr>
          <p:cNvSpPr txBox="1"/>
          <p:nvPr/>
        </p:nvSpPr>
        <p:spPr>
          <a:xfrm rot="680614">
            <a:off x="938776" y="2420710"/>
            <a:ext cx="625731" cy="310004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805-S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68F06-F384-1D50-1903-A74FBA65DECA}"/>
              </a:ext>
            </a:extLst>
          </p:cNvPr>
          <p:cNvSpPr txBox="1"/>
          <p:nvPr/>
        </p:nvSpPr>
        <p:spPr>
          <a:xfrm rot="680614">
            <a:off x="4773543" y="3507971"/>
            <a:ext cx="750421" cy="307429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805-N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A2F9A-274E-038A-8A43-0BB83951DF5C}"/>
              </a:ext>
            </a:extLst>
          </p:cNvPr>
          <p:cNvSpPr txBox="1"/>
          <p:nvPr/>
        </p:nvSpPr>
        <p:spPr>
          <a:xfrm rot="184483">
            <a:off x="7651514" y="3674158"/>
            <a:ext cx="625731" cy="310004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HOV</a:t>
            </a:r>
          </a:p>
        </p:txBody>
      </p:sp>
    </p:spTree>
    <p:extLst>
      <p:ext uri="{BB962C8B-B14F-4D97-AF65-F5344CB8AC3E}">
        <p14:creationId xmlns:p14="http://schemas.microsoft.com/office/powerpoint/2010/main" val="1992235495"/>
      </p:ext>
    </p:extLst>
  </p:cSld>
  <p:clrMapOvr>
    <a:masterClrMapping/>
  </p:clrMapOvr>
  <p:transition spd="med"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1524000"/>
          </a:xfrm>
          <a:noFill/>
        </p:spPr>
        <p:txBody>
          <a:bodyPr/>
          <a:lstStyle/>
          <a:p>
            <a:pPr algn="r">
              <a:spcBef>
                <a:spcPct val="75000"/>
              </a:spcBef>
              <a:spcAft>
                <a:spcPts val="3200"/>
              </a:spcAft>
            </a:pP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endParaRPr lang="en-US" sz="4000">
              <a:solidFill>
                <a:srgbClr val="1C1C1C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8991600" cy="5333998"/>
          </a:xfrm>
          <a:noFill/>
        </p:spPr>
        <p:txBody>
          <a:bodyPr/>
          <a:lstStyle/>
          <a:p>
            <a:pPr marL="857250" lvl="2" indent="0" algn="ctr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4000" b="1" u="sng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Agenda</a:t>
            </a:r>
          </a:p>
          <a:p>
            <a:pPr marL="1600200" lvl="2" indent="-742950">
              <a:lnSpc>
                <a:spcPct val="9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Soil Nailing – History +Insight</a:t>
            </a: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History – Prof. Shen/Larry </a:t>
            </a:r>
            <a:r>
              <a:rPr lang="en-US" sz="2800" b="1" err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Kulchin</a:t>
            </a: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  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Prof. Vucetic – Bi-Linear Failure Plane</a:t>
            </a: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32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2.	</a:t>
            </a: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Recent Advances</a:t>
            </a: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Post Tensioned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V-Nails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Hybrid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Optimization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40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4400" b="1">
              <a:solidFill>
                <a:srgbClr val="C000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algn="r">
              <a:lnSpc>
                <a:spcPct val="90000"/>
              </a:lnSpc>
            </a:pPr>
            <a:endParaRPr lang="en-US" sz="3600" b="1">
              <a:solidFill>
                <a:srgbClr val="FF0000"/>
              </a:solidFill>
              <a:latin typeface="Arial" charset="0"/>
              <a:ea typeface="Arial Unicode MS" pitchFamily="34" charset="-122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2400" b="1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100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V="1">
            <a:off x="42933" y="761669"/>
            <a:ext cx="9101067" cy="1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11BFA-0901-D7AE-928F-0D339EEA7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8" y="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EA5D99-DD4E-2D3B-442A-7A70A7458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7620"/>
            <a:ext cx="3040380" cy="685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339425"/>
      </p:ext>
    </p:extLst>
  </p:cSld>
  <p:clrMapOvr>
    <a:masterClrMapping/>
  </p:clrMapOvr>
  <p:transition spd="med">
    <p:fade/>
  </p:transition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EF5C82-CAB4-480D-BD85-CCF7936ED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4787"/>
            <a:ext cx="9144000" cy="5528425"/>
          </a:xfrm>
          <a:prstGeom prst="rect">
            <a:avLst/>
          </a:prstGeom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C14E887-460C-0B69-EB0A-AA965C23D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1049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2CA21D-CE3D-EB00-C05D-115C96628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089" y="587535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4007519"/>
      </p:ext>
    </p:extLst>
  </p:cSld>
  <p:clrMapOvr>
    <a:masterClrMapping/>
  </p:clrMapOvr>
  <p:transition spd="med"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CE1558-016F-4FDA-A8B8-392EC5455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76200"/>
            <a:ext cx="8305800" cy="6431994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EC87FA9-18C7-4886-93DB-4204EEC1C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92668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F81A9F-F93D-A5DA-E010-46D0E4D71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408" y="15240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0685917"/>
      </p:ext>
    </p:extLst>
  </p:cSld>
  <p:clrMapOvr>
    <a:masterClrMapping/>
  </p:clrMapOvr>
  <p:transition spd="med"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C3927-FC5A-4901-A017-0DB002742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74" y="-585787"/>
            <a:ext cx="8800942" cy="6838950"/>
          </a:xfrm>
          <a:prstGeom prst="rect">
            <a:avLst/>
          </a:prstGeom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EBB817D5-743D-726C-2FE5-04ACCF18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943600"/>
            <a:ext cx="65881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FA43BB-14C2-40B7-3ED4-96F4C19918B0}"/>
              </a:ext>
            </a:extLst>
          </p:cNvPr>
          <p:cNvSpPr txBox="1"/>
          <p:nvPr/>
        </p:nvSpPr>
        <p:spPr>
          <a:xfrm rot="19310950">
            <a:off x="1136178" y="1906964"/>
            <a:ext cx="953911" cy="307777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V-NAILS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F6CBA5-A2BB-BCD2-902A-829F8803109E}"/>
              </a:ext>
            </a:extLst>
          </p:cNvPr>
          <p:cNvCxnSpPr>
            <a:cxnSpLocks/>
          </p:cNvCxnSpPr>
          <p:nvPr/>
        </p:nvCxnSpPr>
        <p:spPr bwMode="auto">
          <a:xfrm>
            <a:off x="1430254" y="2393395"/>
            <a:ext cx="0" cy="440293"/>
          </a:xfrm>
          <a:prstGeom prst="straightConnector1">
            <a:avLst/>
          </a:prstGeom>
          <a:ln>
            <a:headEnd type="none" w="sm" len="sm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034749"/>
      </p:ext>
    </p:extLst>
  </p:cSld>
  <p:clrMapOvr>
    <a:masterClrMapping/>
  </p:clrMapOvr>
  <p:transition spd="med"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F611A3-150E-415C-AA8E-8B9512F95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067" y="-741"/>
            <a:ext cx="9015962" cy="5715000"/>
          </a:xfrm>
          <a:prstGeom prst="rect">
            <a:avLst/>
          </a:prstGeom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0FF76E-A52A-722B-F8C3-1FDBC4ADC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574" y="6244299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967E-07D8-EEC1-8CCC-478BA5FB5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594860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39DA65-EECE-065D-6F70-FB981BC2D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74833"/>
            <a:ext cx="3429000" cy="2624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055746-3A05-1FCF-B44E-D3F4BFB3F935}"/>
              </a:ext>
            </a:extLst>
          </p:cNvPr>
          <p:cNvSpPr txBox="1"/>
          <p:nvPr/>
        </p:nvSpPr>
        <p:spPr>
          <a:xfrm>
            <a:off x="1981200" y="4419600"/>
            <a:ext cx="953911" cy="307777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V-NAILS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F14FB-1945-6C44-B306-652D585C7A39}"/>
              </a:ext>
            </a:extLst>
          </p:cNvPr>
          <p:cNvSpPr txBox="1"/>
          <p:nvPr/>
        </p:nvSpPr>
        <p:spPr>
          <a:xfrm>
            <a:off x="2833413" y="1801455"/>
            <a:ext cx="756687" cy="307777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I-805 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3B6D7-5DA2-E181-E620-36F41335E9E6}"/>
              </a:ext>
            </a:extLst>
          </p:cNvPr>
          <p:cNvSpPr txBox="1"/>
          <p:nvPr/>
        </p:nvSpPr>
        <p:spPr>
          <a:xfrm>
            <a:off x="5029200" y="914400"/>
            <a:ext cx="756687" cy="307777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I-805 N</a:t>
            </a:r>
          </a:p>
        </p:txBody>
      </p:sp>
    </p:spTree>
    <p:extLst>
      <p:ext uri="{BB962C8B-B14F-4D97-AF65-F5344CB8AC3E}">
        <p14:creationId xmlns:p14="http://schemas.microsoft.com/office/powerpoint/2010/main" val="3571145311"/>
      </p:ext>
    </p:extLst>
  </p:cSld>
  <p:clrMapOvr>
    <a:masterClrMapping/>
  </p:clrMapOvr>
  <p:transition spd="med"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52986-8FCD-4CF1-9EA0-AB1829C46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4556167" cy="582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5C4D8-4BB0-4F0F-B98A-8B5432CB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533" y="1979"/>
            <a:ext cx="4421135" cy="564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30881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0836A-C804-48D1-A1FC-B39FAEC5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5796" cy="586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7416C3-048E-4DD8-9EBF-B959FC9CD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744" y="36616"/>
            <a:ext cx="4546034" cy="58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87163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" y="-5065"/>
            <a:ext cx="9431006" cy="6306985"/>
          </a:xfrm>
          <a:prstGeom prst="rect">
            <a:avLst/>
          </a:prstGeom>
        </p:spPr>
      </p:pic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1524000"/>
          </a:xfrm>
          <a:noFill/>
        </p:spPr>
        <p:txBody>
          <a:bodyPr/>
          <a:lstStyle/>
          <a:p>
            <a:pPr algn="r">
              <a:spcBef>
                <a:spcPct val="75000"/>
              </a:spcBef>
              <a:spcAft>
                <a:spcPts val="3200"/>
              </a:spcAft>
            </a:pP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endParaRPr lang="en-US" sz="4000">
              <a:solidFill>
                <a:srgbClr val="1C1C1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80E53-C6B1-3095-9616-C44FDF4B055E}"/>
              </a:ext>
            </a:extLst>
          </p:cNvPr>
          <p:cNvSpPr txBox="1"/>
          <p:nvPr/>
        </p:nvSpPr>
        <p:spPr>
          <a:xfrm>
            <a:off x="0" y="0"/>
            <a:ext cx="1883636" cy="307777"/>
          </a:xfrm>
          <a:prstGeom prst="rect">
            <a:avLst/>
          </a:prstGeom>
          <a:solidFill>
            <a:srgbClr val="FFFF00"/>
          </a:solidFill>
          <a:ln w="28575" cmpd="dbl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C00000"/>
                </a:solidFill>
              </a:rPr>
              <a:t>Brookfield, CT.  US-7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AFB72D6-EE63-B69E-F4CE-B0284A979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6171049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7701B6-4C4D-1BE9-A401-3CD8C4D92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89" y="587535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386305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1524000"/>
          </a:xfrm>
          <a:noFill/>
        </p:spPr>
        <p:txBody>
          <a:bodyPr/>
          <a:lstStyle/>
          <a:p>
            <a:pPr algn="r">
              <a:spcBef>
                <a:spcPct val="75000"/>
              </a:spcBef>
              <a:spcAft>
                <a:spcPts val="3200"/>
              </a:spcAft>
            </a:pP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endParaRPr lang="en-US" sz="4000">
              <a:solidFill>
                <a:srgbClr val="1C1C1C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8991600" cy="5333998"/>
          </a:xfrm>
          <a:noFill/>
        </p:spPr>
        <p:txBody>
          <a:bodyPr/>
          <a:lstStyle/>
          <a:p>
            <a:pPr marL="857250" lvl="2" indent="0" algn="ctr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4000" b="1" u="sng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Agenda</a:t>
            </a:r>
          </a:p>
          <a:p>
            <a:pPr marL="1600200" lvl="2" indent="-742950">
              <a:lnSpc>
                <a:spcPct val="9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Soil Nailing – History +Insite</a:t>
            </a: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History – Prof. Shen/Larry </a:t>
            </a:r>
            <a:r>
              <a:rPr lang="en-US" sz="2800" b="1" err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Kulchin</a:t>
            </a: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  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Prof. Vucetic – Bi-Linear Failure Plane</a:t>
            </a:r>
          </a:p>
          <a:p>
            <a:pPr marL="1314450" lvl="3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32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2.	</a:t>
            </a: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Recent Advances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Post Tensioned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V-Nails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 u="sng">
                <a:solidFill>
                  <a:srgbClr val="C0000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Hybrid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Optimization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40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4400" b="1">
              <a:solidFill>
                <a:srgbClr val="C000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algn="r">
              <a:lnSpc>
                <a:spcPct val="90000"/>
              </a:lnSpc>
            </a:pPr>
            <a:endParaRPr lang="en-US" sz="3600" b="1">
              <a:solidFill>
                <a:srgbClr val="FF0000"/>
              </a:solidFill>
              <a:latin typeface="Arial" charset="0"/>
              <a:ea typeface="Arial Unicode MS" pitchFamily="34" charset="-122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2400" b="1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100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V="1">
            <a:off x="42933" y="761669"/>
            <a:ext cx="9101067" cy="1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11BFA-0901-D7AE-928F-0D339EEA7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" y="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EA5D99-DD4E-2D3B-442A-7A70A7458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7620"/>
            <a:ext cx="3040380" cy="685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846388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AC0083-A30D-B884-BC1C-FE1B1203C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55" y="6363851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78966-4B93-6AFD-3C24-865478400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827" y="5362151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E3F0A-79C1-DEDA-CC5B-C66F60BE6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6" y="48662"/>
            <a:ext cx="9186371" cy="65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00862"/>
      </p:ext>
    </p:extLst>
  </p:cSld>
  <p:clrMapOvr>
    <a:masterClrMapping/>
  </p:clrMapOvr>
  <p:transition spd="med"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ADF7A-7CAF-5496-1395-B43CA4227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-363550"/>
            <a:ext cx="9152293" cy="3590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65D569-EC2C-F6D2-83FB-85AFFE9B5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3395978"/>
            <a:ext cx="5095042" cy="3438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2BCB2-68FA-62D9-3793-CF0735DD0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" y="-299225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19BD55-DFCF-5799-120D-159005615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48" y="-363550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40BB1E-AC7A-ACF5-9A90-85D6900A1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3227375"/>
            <a:ext cx="2871033" cy="360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48713"/>
      </p:ext>
    </p:extLst>
  </p:cSld>
  <p:clrMapOvr>
    <a:masterClrMapping/>
  </p:clrMapOvr>
  <p:transition spd="med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"/>
          <p:cNvSpPr>
            <a:spLocks noChangeArrowheads="1"/>
          </p:cNvSpPr>
          <p:nvPr/>
        </p:nvSpPr>
        <p:spPr bwMode="auto">
          <a:xfrm>
            <a:off x="5334000" y="0"/>
            <a:ext cx="3657600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71550" lvl="1" indent="-514350" eaLnBrk="0" hangingPunct="0">
              <a:lnSpc>
                <a:spcPct val="90000"/>
              </a:lnSpc>
              <a:buFont typeface="Arial" pitchFamily="34" charset="0"/>
              <a:buAutoNum type="arabicPeriod"/>
            </a:pPr>
            <a:r>
              <a:rPr lang="en-US" b="1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Past Experience Designs of Structures</a:t>
            </a:r>
          </a:p>
          <a:p>
            <a:pPr marL="971550" lvl="1" indent="-514350" eaLnBrk="0" hangingPunct="0">
              <a:lnSpc>
                <a:spcPct val="90000"/>
              </a:lnSpc>
              <a:buFont typeface="Arial" pitchFamily="34" charset="0"/>
              <a:buAutoNum type="arabicPeriod"/>
            </a:pPr>
            <a:r>
              <a:rPr lang="en-US" b="1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Skidmore, Owings and Merrill - SOM </a:t>
            </a:r>
          </a:p>
          <a:p>
            <a:pPr marL="971550" lvl="1" indent="-514350" eaLnBrk="0" hangingPunct="0">
              <a:lnSpc>
                <a:spcPct val="90000"/>
              </a:lnSpc>
              <a:buFont typeface="Arial" pitchFamily="34" charset="0"/>
              <a:buAutoNum type="arabicPeriod"/>
            </a:pPr>
            <a:r>
              <a:rPr lang="en-US" b="1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March 1968</a:t>
            </a:r>
          </a:p>
          <a:p>
            <a:pPr marL="971550" lvl="1" indent="-514350" eaLnBrk="0" hangingPunct="0">
              <a:lnSpc>
                <a:spcPct val="90000"/>
              </a:lnSpc>
              <a:buFont typeface="Arial" pitchFamily="34" charset="0"/>
              <a:buAutoNum type="arabicPeriod"/>
            </a:pPr>
            <a:endParaRPr lang="en-US" b="1">
              <a:solidFill>
                <a:srgbClr val="00206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Monotype Sorts"/>
              <a:buNone/>
            </a:pPr>
            <a:endParaRPr lang="en-US" b="1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" y="-24284"/>
            <a:ext cx="533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5334000"/>
            <a:ext cx="13716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  <a:lumOff val="25000"/>
                  </a:schemeClr>
                </a:solidFill>
              </a:rPr>
              <a:t>Buildings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0D60E4-198F-C18D-0391-19F54F4C5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89" y="587535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F2714F-C109-0210-4BAD-13FF21029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655" y="6172200"/>
            <a:ext cx="3048345" cy="68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660085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8">
            <a:extLst>
              <a:ext uri="{FF2B5EF4-FFF2-40B4-BE49-F238E27FC236}">
                <a16:creationId xmlns:a16="http://schemas.microsoft.com/office/drawing/2014/main" id="{36BB0303-5B55-4BDD-A9FF-D98B6337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111111"/>
                </a:solidFill>
                <a:latin typeface="Arial" panose="020B0604020202020204" pitchFamily="34" charset="0"/>
              </a:rPr>
              <a:t>Hybrid Wall</a:t>
            </a:r>
            <a:endParaRPr lang="en-US" altLang="en-US" sz="3600" b="1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Line 4">
            <a:extLst>
              <a:ext uri="{FF2B5EF4-FFF2-40B4-BE49-F238E27FC236}">
                <a16:creationId xmlns:a16="http://schemas.microsoft.com/office/drawing/2014/main" id="{40A12BD0-1B9A-4244-A431-1D4633A9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11111"/>
              </a:solidFill>
            </a:endParaRPr>
          </a:p>
        </p:txBody>
      </p:sp>
      <p:pic>
        <p:nvPicPr>
          <p:cNvPr id="2" name="Picture 1" descr="A diagram of a triangle&#10;&#10;Description automatically generated">
            <a:extLst>
              <a:ext uri="{FF2B5EF4-FFF2-40B4-BE49-F238E27FC236}">
                <a16:creationId xmlns:a16="http://schemas.microsoft.com/office/drawing/2014/main" id="{09917784-EEF8-369A-DAAB-82518033F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88554"/>
            <a:ext cx="6477000" cy="4415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191DEC-E3B9-CD9D-E38E-0EF68B535935}"/>
              </a:ext>
            </a:extLst>
          </p:cNvPr>
          <p:cNvSpPr txBox="1"/>
          <p:nvPr/>
        </p:nvSpPr>
        <p:spPr>
          <a:xfrm>
            <a:off x="457200" y="1143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11111"/>
                </a:solidFill>
              </a:rPr>
              <a:t>Finite Element Analysis of Hybrid Wall with staged construction for “Jamul Casino Extension”</a:t>
            </a:r>
          </a:p>
        </p:txBody>
      </p:sp>
    </p:spTree>
    <p:extLst>
      <p:ext uri="{BB962C8B-B14F-4D97-AF65-F5344CB8AC3E}">
        <p14:creationId xmlns:p14="http://schemas.microsoft.com/office/powerpoint/2010/main" val="206667962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1524000"/>
          </a:xfrm>
          <a:noFill/>
        </p:spPr>
        <p:txBody>
          <a:bodyPr/>
          <a:lstStyle/>
          <a:p>
            <a:pPr algn="r">
              <a:spcBef>
                <a:spcPct val="75000"/>
              </a:spcBef>
              <a:spcAft>
                <a:spcPts val="3200"/>
              </a:spcAft>
            </a:pP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endParaRPr lang="en-US" sz="4000">
              <a:solidFill>
                <a:srgbClr val="1C1C1C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8991600" cy="5333998"/>
          </a:xfrm>
          <a:noFill/>
        </p:spPr>
        <p:txBody>
          <a:bodyPr/>
          <a:lstStyle/>
          <a:p>
            <a:pPr marL="857250" lvl="2" indent="0" algn="ctr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4000" b="1" u="sng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Agenda</a:t>
            </a:r>
          </a:p>
          <a:p>
            <a:pPr marL="1600200" lvl="2" indent="-742950">
              <a:lnSpc>
                <a:spcPct val="90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Soil Nailing – History +Insite</a:t>
            </a: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History – Prof. Shen/Larry </a:t>
            </a:r>
            <a:r>
              <a:rPr lang="en-US" sz="2800" b="1" err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Kulchin</a:t>
            </a: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  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Prof. Vucetic – Bi-Linear Failure Plane</a:t>
            </a:r>
          </a:p>
          <a:p>
            <a:pPr marL="1314450" lvl="3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32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2.	</a:t>
            </a:r>
            <a:r>
              <a:rPr lang="en-US" sz="36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Recent Advances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Post Tensioned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V-Nails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Hybrid Soil Nailing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r>
              <a:rPr lang="en-US" sz="2800" b="1" u="sng">
                <a:solidFill>
                  <a:srgbClr val="C0000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Optimization</a:t>
            </a: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40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3600" b="1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4400" b="1">
              <a:solidFill>
                <a:srgbClr val="C000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algn="r">
              <a:lnSpc>
                <a:spcPct val="90000"/>
              </a:lnSpc>
            </a:pPr>
            <a:endParaRPr lang="en-US" sz="3600" b="1">
              <a:solidFill>
                <a:srgbClr val="FF0000"/>
              </a:solidFill>
              <a:latin typeface="Arial" charset="0"/>
              <a:ea typeface="Arial Unicode MS" pitchFamily="34" charset="-122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2400" b="1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100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V="1">
            <a:off x="42933" y="761669"/>
            <a:ext cx="9101067" cy="1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11BFA-0901-D7AE-928F-0D339EEA7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" y="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EA5D99-DD4E-2D3B-442A-7A70A7458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7620"/>
            <a:ext cx="3040380" cy="685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705421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8">
            <a:extLst>
              <a:ext uri="{FF2B5EF4-FFF2-40B4-BE49-F238E27FC236}">
                <a16:creationId xmlns:a16="http://schemas.microsoft.com/office/drawing/2014/main" id="{36BB0303-5B55-4BDD-A9FF-D98B6337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810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57250" lvl="2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2800" b="1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The Height</a:t>
            </a:r>
          </a:p>
        </p:txBody>
      </p:sp>
      <p:sp>
        <p:nvSpPr>
          <p:cNvPr id="14343" name="Line 4">
            <a:extLst>
              <a:ext uri="{FF2B5EF4-FFF2-40B4-BE49-F238E27FC236}">
                <a16:creationId xmlns:a16="http://schemas.microsoft.com/office/drawing/2014/main" id="{40A12BD0-1B9A-4244-A431-1D4633A9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1111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ACF07-464D-3BBD-FDF5-6F656248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48" y="994301"/>
            <a:ext cx="9255852" cy="48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87311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8">
            <a:extLst>
              <a:ext uri="{FF2B5EF4-FFF2-40B4-BE49-F238E27FC236}">
                <a16:creationId xmlns:a16="http://schemas.microsoft.com/office/drawing/2014/main" id="{36BB0303-5B55-4BDD-A9FF-D98B6337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111111"/>
                </a:solidFill>
                <a:latin typeface="Arial" panose="020B0604020202020204" pitchFamily="34" charset="0"/>
              </a:rPr>
              <a:t>Soil Nail Optimization</a:t>
            </a:r>
            <a:endParaRPr lang="en-US" altLang="en-US" sz="3600" b="1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Line 4">
            <a:extLst>
              <a:ext uri="{FF2B5EF4-FFF2-40B4-BE49-F238E27FC236}">
                <a16:creationId xmlns:a16="http://schemas.microsoft.com/office/drawing/2014/main" id="{40A12BD0-1B9A-4244-A431-1D4633A9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1111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52F2F-DB19-5A92-F162-1DF96E154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763" y="3896855"/>
            <a:ext cx="3018637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6EB936-306C-63CF-4B4D-236806D6C5DC}"/>
              </a:ext>
            </a:extLst>
          </p:cNvPr>
          <p:cNvSpPr txBox="1"/>
          <p:nvPr/>
        </p:nvSpPr>
        <p:spPr>
          <a:xfrm>
            <a:off x="381000" y="10668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11111"/>
                </a:solidFill>
              </a:rPr>
              <a:t>For each soil nail, three factors are considered in the evaluation of the overall FOS of the wall: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11111"/>
                </a:solidFill>
              </a:rPr>
              <a:t>Factor 1 – Punching shear plus pullout strength of the length of the nail in front of the failure plane.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11111"/>
                </a:solidFill>
              </a:rPr>
              <a:t>Factor 2 – Yield strength of the soil nail,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11111"/>
                </a:solidFill>
              </a:rPr>
              <a:t>Factor 3 – Pull out the strength of the soil nail length behind the failure plane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0AC3EE-86D2-08BD-58FC-A0A7B8DE4216}"/>
              </a:ext>
            </a:extLst>
          </p:cNvPr>
          <p:cNvSpPr txBox="1"/>
          <p:nvPr/>
        </p:nvSpPr>
        <p:spPr>
          <a:xfrm>
            <a:off x="381000" y="4590871"/>
            <a:ext cx="5410200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11111"/>
                </a:solidFill>
              </a:rPr>
              <a:t>THE CONTRIBUTION OF EACH NAIL IS THE MINIMUM OF THE ABOVE 3 FACTORS.</a:t>
            </a:r>
          </a:p>
        </p:txBody>
      </p:sp>
    </p:spTree>
    <p:extLst>
      <p:ext uri="{BB962C8B-B14F-4D97-AF65-F5344CB8AC3E}">
        <p14:creationId xmlns:p14="http://schemas.microsoft.com/office/powerpoint/2010/main" val="136972735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8">
            <a:extLst>
              <a:ext uri="{FF2B5EF4-FFF2-40B4-BE49-F238E27FC236}">
                <a16:creationId xmlns:a16="http://schemas.microsoft.com/office/drawing/2014/main" id="{36BB0303-5B55-4BDD-A9FF-D98B6337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111111"/>
                </a:solidFill>
                <a:latin typeface="Arial" panose="020B0604020202020204" pitchFamily="34" charset="0"/>
              </a:rPr>
              <a:t>Soil Nail Optimization</a:t>
            </a:r>
            <a:endParaRPr lang="en-US" altLang="en-US" sz="3600" b="1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Line 4">
            <a:extLst>
              <a:ext uri="{FF2B5EF4-FFF2-40B4-BE49-F238E27FC236}">
                <a16:creationId xmlns:a16="http://schemas.microsoft.com/office/drawing/2014/main" id="{40A12BD0-1B9A-4244-A431-1D4633A9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11111"/>
              </a:solidFill>
            </a:endParaRPr>
          </a:p>
        </p:txBody>
      </p:sp>
      <p:pic>
        <p:nvPicPr>
          <p:cNvPr id="1026" name="Picture 3" descr="image">
            <a:extLst>
              <a:ext uri="{FF2B5EF4-FFF2-40B4-BE49-F238E27FC236}">
                <a16:creationId xmlns:a16="http://schemas.microsoft.com/office/drawing/2014/main" id="{2BC11DBC-AF68-EF33-5D54-770395CE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8991600" cy="345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51657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8">
            <a:extLst>
              <a:ext uri="{FF2B5EF4-FFF2-40B4-BE49-F238E27FC236}">
                <a16:creationId xmlns:a16="http://schemas.microsoft.com/office/drawing/2014/main" id="{36BB0303-5B55-4BDD-A9FF-D98B6337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111111"/>
                </a:solidFill>
                <a:latin typeface="Arial" panose="020B0604020202020204" pitchFamily="34" charset="0"/>
              </a:rPr>
              <a:t>Soil Nail Optimization</a:t>
            </a:r>
            <a:endParaRPr lang="en-US" altLang="en-US" sz="3600" b="1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Line 4">
            <a:extLst>
              <a:ext uri="{FF2B5EF4-FFF2-40B4-BE49-F238E27FC236}">
                <a16:creationId xmlns:a16="http://schemas.microsoft.com/office/drawing/2014/main" id="{40A12BD0-1B9A-4244-A431-1D4633A9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1111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DC01B7-248C-E0DF-670B-C2F4851BB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79" y="1868934"/>
            <a:ext cx="3831536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477492-C493-B577-6B2D-E6E4C06B7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987" y="1872492"/>
            <a:ext cx="4015598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703241-E450-98A7-680B-BCB06F02C09D}"/>
              </a:ext>
            </a:extLst>
          </p:cNvPr>
          <p:cNvSpPr txBox="1"/>
          <p:nvPr/>
        </p:nvSpPr>
        <p:spPr>
          <a:xfrm>
            <a:off x="1049734" y="5416919"/>
            <a:ext cx="222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11111"/>
                </a:solidFill>
              </a:rPr>
              <a:t>Original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665A5-94A7-C938-9C95-A6003E47306A}"/>
              </a:ext>
            </a:extLst>
          </p:cNvPr>
          <p:cNvSpPr txBox="1"/>
          <p:nvPr/>
        </p:nvSpPr>
        <p:spPr>
          <a:xfrm>
            <a:off x="5961273" y="5416919"/>
            <a:ext cx="222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11111"/>
                </a:solidFill>
              </a:rPr>
              <a:t>PB&amp;A Design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5A1A26B-80DD-B6DA-D8A1-CB63F416E180}"/>
              </a:ext>
            </a:extLst>
          </p:cNvPr>
          <p:cNvSpPr/>
          <p:nvPr/>
        </p:nvSpPr>
        <p:spPr>
          <a:xfrm>
            <a:off x="4172606" y="3288029"/>
            <a:ext cx="874987" cy="2819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6425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8">
            <a:extLst>
              <a:ext uri="{FF2B5EF4-FFF2-40B4-BE49-F238E27FC236}">
                <a16:creationId xmlns:a16="http://schemas.microsoft.com/office/drawing/2014/main" id="{36BB0303-5B55-4BDD-A9FF-D98B6337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111111"/>
                </a:solidFill>
                <a:latin typeface="Arial" panose="020B0604020202020204" pitchFamily="34" charset="0"/>
              </a:rPr>
              <a:t>Soil Nail Optimization</a:t>
            </a:r>
            <a:endParaRPr lang="en-US" altLang="en-US" sz="3600" b="1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Line 4">
            <a:extLst>
              <a:ext uri="{FF2B5EF4-FFF2-40B4-BE49-F238E27FC236}">
                <a16:creationId xmlns:a16="http://schemas.microsoft.com/office/drawing/2014/main" id="{40A12BD0-1B9A-4244-A431-1D4633A9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1111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FA5960-E9D1-D165-CDF1-EE5EAD44C2F8}"/>
              </a:ext>
            </a:extLst>
          </p:cNvPr>
          <p:cNvSpPr txBox="1"/>
          <p:nvPr/>
        </p:nvSpPr>
        <p:spPr>
          <a:xfrm>
            <a:off x="268224" y="5952885"/>
            <a:ext cx="2156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11111"/>
                </a:solidFill>
              </a:rPr>
              <a:t>Original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FFE05-8F2D-0F38-CF44-5CDAECCB3698}"/>
              </a:ext>
            </a:extLst>
          </p:cNvPr>
          <p:cNvSpPr txBox="1"/>
          <p:nvPr/>
        </p:nvSpPr>
        <p:spPr>
          <a:xfrm>
            <a:off x="3425290" y="5952885"/>
            <a:ext cx="2032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11111"/>
                </a:solidFill>
              </a:rPr>
              <a:t>PB&amp;A Design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7CA686-2825-959D-5C02-6EEAE29A9095}"/>
              </a:ext>
            </a:extLst>
          </p:cNvPr>
          <p:cNvGraphicFramePr>
            <a:graphicFrameLocks noGrp="1"/>
          </p:cNvGraphicFramePr>
          <p:nvPr/>
        </p:nvGraphicFramePr>
        <p:xfrm>
          <a:off x="441717" y="1446542"/>
          <a:ext cx="1828800" cy="381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781038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8472445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6066813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Row #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 (ft)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3299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36835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30928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11351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06062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79522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34973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69331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73742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29381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24096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14955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08184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86312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18609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48649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71752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07062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50226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430366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68C7E9C-A672-DB1C-6DFD-B7BEC2E456C6}"/>
              </a:ext>
            </a:extLst>
          </p:cNvPr>
          <p:cNvGraphicFramePr>
            <a:graphicFrameLocks noGrp="1"/>
          </p:cNvGraphicFramePr>
          <p:nvPr/>
        </p:nvGraphicFramePr>
        <p:xfrm>
          <a:off x="3425290" y="1446542"/>
          <a:ext cx="1828800" cy="381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81116299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9017303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8672891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Row #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 (ft)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Size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24817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99411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8450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13207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13963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10912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86323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82037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49526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9450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9309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71263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60402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62420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22078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30652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8024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97985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86640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#14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4351571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6D89805-4F81-8AD2-37C0-D4451693DC24}"/>
              </a:ext>
            </a:extLst>
          </p:cNvPr>
          <p:cNvSpPr/>
          <p:nvPr/>
        </p:nvSpPr>
        <p:spPr>
          <a:xfrm>
            <a:off x="4551657" y="1316776"/>
            <a:ext cx="769544" cy="18315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1111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4B526C1-3499-0F1D-9467-7CD8F85B9F09}"/>
              </a:ext>
            </a:extLst>
          </p:cNvPr>
          <p:cNvGraphicFramePr>
            <a:graphicFrameLocks noGrp="1"/>
          </p:cNvGraphicFramePr>
          <p:nvPr/>
        </p:nvGraphicFramePr>
        <p:xfrm>
          <a:off x="6684888" y="1428749"/>
          <a:ext cx="1544712" cy="4154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356">
                  <a:extLst>
                    <a:ext uri="{9D8B030D-6E8A-4147-A177-3AD203B41FA5}">
                      <a16:colId xmlns:a16="http://schemas.microsoft.com/office/drawing/2014/main" val="656030101"/>
                    </a:ext>
                  </a:extLst>
                </a:gridCol>
                <a:gridCol w="772356">
                  <a:extLst>
                    <a:ext uri="{9D8B030D-6E8A-4147-A177-3AD203B41FA5}">
                      <a16:colId xmlns:a16="http://schemas.microsoft.com/office/drawing/2014/main" val="69791897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Row #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Diff. in Length (ft)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87913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87358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48374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07502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82841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6742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1029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0914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15043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75336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2961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49641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4168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5073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0585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9095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8825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68559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24404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3622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719000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B8A4B43-C4D9-883D-FAA1-49E04416DF17}"/>
              </a:ext>
            </a:extLst>
          </p:cNvPr>
          <p:cNvSpPr txBox="1"/>
          <p:nvPr/>
        </p:nvSpPr>
        <p:spPr>
          <a:xfrm>
            <a:off x="6244854" y="5583554"/>
            <a:ext cx="2357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11111"/>
                </a:solidFill>
              </a:rPr>
              <a:t>Length Optimization per 1 column of nails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37E48F8-C9FF-6E1F-04CC-AD9F1783AD55}"/>
              </a:ext>
            </a:extLst>
          </p:cNvPr>
          <p:cNvSpPr/>
          <p:nvPr/>
        </p:nvSpPr>
        <p:spPr>
          <a:xfrm>
            <a:off x="2396694" y="3210571"/>
            <a:ext cx="874987" cy="2819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111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230C8F8-EF44-7207-F22E-11696AECF1D9}"/>
              </a:ext>
            </a:extLst>
          </p:cNvPr>
          <p:cNvSpPr/>
          <p:nvPr/>
        </p:nvSpPr>
        <p:spPr>
          <a:xfrm>
            <a:off x="5524376" y="3210571"/>
            <a:ext cx="874987" cy="2819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111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641981-ADFC-E0C9-3DAB-396EE2271DCE}"/>
              </a:ext>
            </a:extLst>
          </p:cNvPr>
          <p:cNvSpPr/>
          <p:nvPr/>
        </p:nvSpPr>
        <p:spPr>
          <a:xfrm>
            <a:off x="1589131" y="1316776"/>
            <a:ext cx="769544" cy="18315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86579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8">
            <a:extLst>
              <a:ext uri="{FF2B5EF4-FFF2-40B4-BE49-F238E27FC236}">
                <a16:creationId xmlns:a16="http://schemas.microsoft.com/office/drawing/2014/main" id="{36BB0303-5B55-4BDD-A9FF-D98B6337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111111"/>
                </a:solidFill>
                <a:latin typeface="Arial" panose="020B0604020202020204" pitchFamily="34" charset="0"/>
              </a:rPr>
              <a:t>Soil Nail Optimization</a:t>
            </a:r>
            <a:endParaRPr lang="en-US" altLang="en-US" sz="3600" b="1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Line 4">
            <a:extLst>
              <a:ext uri="{FF2B5EF4-FFF2-40B4-BE49-F238E27FC236}">
                <a16:creationId xmlns:a16="http://schemas.microsoft.com/office/drawing/2014/main" id="{40A12BD0-1B9A-4244-A431-1D4633A9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1111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E0460-2144-8DEB-FC90-DA87EB962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83" y="1813406"/>
            <a:ext cx="3874460" cy="27432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9561167-E6FB-84A2-1D55-2A6952D961C5}"/>
              </a:ext>
            </a:extLst>
          </p:cNvPr>
          <p:cNvGrpSpPr/>
          <p:nvPr/>
        </p:nvGrpSpPr>
        <p:grpSpPr>
          <a:xfrm>
            <a:off x="5173137" y="1003068"/>
            <a:ext cx="3200400" cy="2103120"/>
            <a:chOff x="7136082" y="1501295"/>
            <a:chExt cx="3200400" cy="1828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58BEE1-4A42-8405-6860-490D4AE98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6082" y="1501295"/>
              <a:ext cx="3192635" cy="18288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6F3AA3-811E-0483-3A2F-4B07F2176A79}"/>
                </a:ext>
              </a:extLst>
            </p:cNvPr>
            <p:cNvSpPr/>
            <p:nvPr/>
          </p:nvSpPr>
          <p:spPr>
            <a:xfrm>
              <a:off x="9513499" y="3142990"/>
              <a:ext cx="822983" cy="1871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1111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25EE7D-60D3-FA8B-0AE3-D0B0D3925093}"/>
              </a:ext>
            </a:extLst>
          </p:cNvPr>
          <p:cNvGrpSpPr/>
          <p:nvPr/>
        </p:nvGrpSpPr>
        <p:grpSpPr>
          <a:xfrm>
            <a:off x="5177019" y="3202085"/>
            <a:ext cx="3200400" cy="2103120"/>
            <a:chOff x="5177020" y="3618041"/>
            <a:chExt cx="3212286" cy="18355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BE542B-ADA3-A137-02A5-F5B3D6760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7020" y="3618041"/>
              <a:ext cx="3212286" cy="183559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034631-9EF1-AB48-FEE8-A9CF00C765BE}"/>
                </a:ext>
              </a:extLst>
            </p:cNvPr>
            <p:cNvSpPr/>
            <p:nvPr/>
          </p:nvSpPr>
          <p:spPr>
            <a:xfrm>
              <a:off x="7357542" y="5227312"/>
              <a:ext cx="1012114" cy="2195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11111"/>
                </a:solidFill>
              </a:endParaRP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F64C9FA-B5C5-798E-B177-E4B8E6FC3876}"/>
              </a:ext>
            </a:extLst>
          </p:cNvPr>
          <p:cNvSpPr/>
          <p:nvPr/>
        </p:nvSpPr>
        <p:spPr>
          <a:xfrm>
            <a:off x="4170672" y="3072471"/>
            <a:ext cx="874987" cy="2819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111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F5D563-38F7-A45A-06A0-E2CB5A6424D0}"/>
              </a:ext>
            </a:extLst>
          </p:cNvPr>
          <p:cNvSpPr txBox="1"/>
          <p:nvPr/>
        </p:nvSpPr>
        <p:spPr>
          <a:xfrm>
            <a:off x="914400" y="5237693"/>
            <a:ext cx="222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11111"/>
                </a:solidFill>
              </a:rPr>
              <a:t>Original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C5068F-1B4C-EAA9-3FEB-907B3ECC613B}"/>
              </a:ext>
            </a:extLst>
          </p:cNvPr>
          <p:cNvSpPr txBox="1"/>
          <p:nvPr/>
        </p:nvSpPr>
        <p:spPr>
          <a:xfrm>
            <a:off x="5660825" y="5237693"/>
            <a:ext cx="222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11111"/>
                </a:solidFill>
              </a:rPr>
              <a:t>PB&amp;A Design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0784EF-A71D-7FBE-CB92-67B737BEE279}"/>
              </a:ext>
            </a:extLst>
          </p:cNvPr>
          <p:cNvSpPr txBox="1"/>
          <p:nvPr/>
        </p:nvSpPr>
        <p:spPr>
          <a:xfrm>
            <a:off x="223883" y="5777243"/>
            <a:ext cx="3874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11111"/>
                </a:solidFill>
              </a:rPr>
              <a:t>17’’+/- total facing thickness for entire wall height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A82A1-CE66-4D26-A307-B3B0A3091F93}"/>
              </a:ext>
            </a:extLst>
          </p:cNvPr>
          <p:cNvSpPr txBox="1"/>
          <p:nvPr/>
        </p:nvSpPr>
        <p:spPr>
          <a:xfrm>
            <a:off x="4876801" y="5777242"/>
            <a:ext cx="4170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11111"/>
                </a:solidFill>
              </a:rPr>
              <a:t>10 to 18’’ total facing thickness varies based on wall height</a:t>
            </a:r>
          </a:p>
        </p:txBody>
      </p:sp>
    </p:spTree>
    <p:extLst>
      <p:ext uri="{BB962C8B-B14F-4D97-AF65-F5344CB8AC3E}">
        <p14:creationId xmlns:p14="http://schemas.microsoft.com/office/powerpoint/2010/main" val="1025415838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8">
            <a:extLst>
              <a:ext uri="{FF2B5EF4-FFF2-40B4-BE49-F238E27FC236}">
                <a16:creationId xmlns:a16="http://schemas.microsoft.com/office/drawing/2014/main" id="{36BB0303-5B55-4BDD-A9FF-D98B6337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111111"/>
                </a:solidFill>
                <a:latin typeface="Arial" panose="020B0604020202020204" pitchFamily="34" charset="0"/>
              </a:rPr>
              <a:t>Soil Nail Optimization</a:t>
            </a:r>
            <a:endParaRPr lang="en-US" altLang="en-US" sz="3600" b="1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Line 4">
            <a:extLst>
              <a:ext uri="{FF2B5EF4-FFF2-40B4-BE49-F238E27FC236}">
                <a16:creationId xmlns:a16="http://schemas.microsoft.com/office/drawing/2014/main" id="{40A12BD0-1B9A-4244-A431-1D4633A9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11111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D6DEA-D240-3E3D-49E6-90622CA3AF4E}"/>
              </a:ext>
            </a:extLst>
          </p:cNvPr>
          <p:cNvSpPr txBox="1"/>
          <p:nvPr/>
        </p:nvSpPr>
        <p:spPr>
          <a:xfrm>
            <a:off x="152400" y="13716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</a:rPr>
              <a:t>“Top to bottom, PB&amp;A was able to reduce the length of the soil nails by 44 percent”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</a:rPr>
              <a:t>“PB&amp;A’s optimized design reduced the overall weight of the required steel by 65 percent.”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</a:rPr>
              <a:t>“The soil nail-facing optimization resulted in a 23 percent reduction in concrete over the entire length of the project.”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111111"/>
                </a:solidFill>
              </a:rPr>
              <a:t>“PB&amp;A's design optimization saved approximately </a:t>
            </a:r>
            <a:r>
              <a:rPr lang="en-US" b="1" u="sng" dirty="0">
                <a:solidFill>
                  <a:srgbClr val="C00000"/>
                </a:solidFill>
              </a:rPr>
              <a:t>$2,000,000 </a:t>
            </a:r>
            <a:r>
              <a:rPr lang="en-US" b="1" u="sng" dirty="0">
                <a:solidFill>
                  <a:srgbClr val="111111"/>
                </a:solidFill>
              </a:rPr>
              <a:t>(of a total of $7,000,000) in construction costs and improved </a:t>
            </a:r>
            <a:r>
              <a:rPr lang="en-US" dirty="0">
                <a:solidFill>
                  <a:srgbClr val="111111"/>
                </a:solidFill>
              </a:rPr>
              <a:t>construction scheduling and productivity.”</a:t>
            </a:r>
          </a:p>
        </p:txBody>
      </p:sp>
    </p:spTree>
    <p:extLst>
      <p:ext uri="{BB962C8B-B14F-4D97-AF65-F5344CB8AC3E}">
        <p14:creationId xmlns:p14="http://schemas.microsoft.com/office/powerpoint/2010/main" val="3695964412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1524000"/>
          </a:xfrm>
          <a:noFill/>
        </p:spPr>
        <p:txBody>
          <a:bodyPr/>
          <a:lstStyle/>
          <a:p>
            <a:pPr algn="r">
              <a:spcBef>
                <a:spcPct val="75000"/>
              </a:spcBef>
              <a:spcAft>
                <a:spcPts val="3200"/>
              </a:spcAft>
            </a:pP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endParaRPr lang="en-US" sz="4000">
              <a:solidFill>
                <a:srgbClr val="1C1C1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DC80B-46B3-44D6-8DB9-46F1986B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005" y="17813"/>
            <a:ext cx="5372595" cy="68481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BEB354-E098-481E-BD1D-38714CF2B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0" y="17812"/>
            <a:ext cx="355990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7657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extLst>
              <a:ext uri="{FF2B5EF4-FFF2-40B4-BE49-F238E27FC236}">
                <a16:creationId xmlns:a16="http://schemas.microsoft.com/office/drawing/2014/main" id="{A1A48A2D-3B57-4D54-A278-0970500F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4131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1028">
            <a:extLst>
              <a:ext uri="{FF2B5EF4-FFF2-40B4-BE49-F238E27FC236}">
                <a16:creationId xmlns:a16="http://schemas.microsoft.com/office/drawing/2014/main" id="{36BB0303-5B55-4BDD-A9FF-D98B63376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111111"/>
                </a:solidFill>
                <a:latin typeface="Arial" panose="020B0604020202020204" pitchFamily="34" charset="0"/>
              </a:rPr>
              <a:t>Soil Nailing History</a:t>
            </a:r>
            <a:endParaRPr lang="en-US" altLang="en-US" sz="3600" b="1">
              <a:solidFill>
                <a:srgbClr val="111111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DB1778C-4645-40FE-A751-3A6920243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867400"/>
            <a:ext cx="388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Monotype Sorts"/>
              <a:buNone/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1st. Soil Nail Wall Built in the US (1978)</a:t>
            </a:r>
          </a:p>
        </p:txBody>
      </p:sp>
      <p:pic>
        <p:nvPicPr>
          <p:cNvPr id="14341" name="Picture 3">
            <a:extLst>
              <a:ext uri="{FF2B5EF4-FFF2-40B4-BE49-F238E27FC236}">
                <a16:creationId xmlns:a16="http://schemas.microsoft.com/office/drawing/2014/main" id="{F3694CF3-A880-430F-B48F-8ED974B60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9749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3">
            <a:extLst>
              <a:ext uri="{FF2B5EF4-FFF2-40B4-BE49-F238E27FC236}">
                <a16:creationId xmlns:a16="http://schemas.microsoft.com/office/drawing/2014/main" id="{945123BD-FD3A-4170-9F4D-E06B4E8E1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791200"/>
            <a:ext cx="3886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55000"/>
              <a:buFont typeface="Monotype Sorts"/>
              <a:buNone/>
            </a:pPr>
            <a:r>
              <a:rPr lang="en-US" altLang="en-US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Soil Nail Wall by PB&amp;A – EBMUD in Oakland, CA (1985)</a:t>
            </a:r>
          </a:p>
        </p:txBody>
      </p:sp>
      <p:sp>
        <p:nvSpPr>
          <p:cNvPr id="14343" name="Line 4">
            <a:extLst>
              <a:ext uri="{FF2B5EF4-FFF2-40B4-BE49-F238E27FC236}">
                <a16:creationId xmlns:a16="http://schemas.microsoft.com/office/drawing/2014/main" id="{40A12BD0-1B9A-4244-A431-1D4633A9D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914400"/>
            <a:ext cx="86106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4577A4-05C8-9578-AB60-96A4441C9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" y="2386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9055313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0"/>
            <a:ext cx="7848600" cy="1524000"/>
          </a:xfrm>
          <a:noFill/>
        </p:spPr>
        <p:txBody>
          <a:bodyPr/>
          <a:lstStyle/>
          <a:p>
            <a:pPr algn="r">
              <a:spcBef>
                <a:spcPct val="75000"/>
              </a:spcBef>
              <a:spcAft>
                <a:spcPts val="3200"/>
              </a:spcAft>
            </a:pP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br>
              <a:rPr lang="en-US" sz="5400">
                <a:solidFill>
                  <a:srgbClr val="1C1C1C"/>
                </a:solidFill>
              </a:rPr>
            </a:br>
            <a:endParaRPr lang="en-US" sz="4000">
              <a:solidFill>
                <a:srgbClr val="1C1C1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DC80B-46B3-44D6-8DB9-46F1986B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005" y="17813"/>
            <a:ext cx="5372595" cy="6848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3D370-9C68-CDA5-E578-54905B58C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38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9943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9CEA3-5855-40CD-AF37-82A21C5BB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0"/>
            <a:ext cx="534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430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D7BDD4-6C7B-43CC-8642-1FB38FF2D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228600"/>
            <a:ext cx="866630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51"/>
      </p:ext>
    </p:extLst>
  </p:cSld>
  <p:clrMapOvr>
    <a:masterClrMapping/>
  </p:clrMapOvr>
  <p:transition spd="med"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DDC4A1-9460-C411-06F0-B00431546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" y="2201662"/>
            <a:ext cx="9021381" cy="2032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CC580C-C801-4D05-974E-1BCA43502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04800"/>
            <a:ext cx="8424878" cy="544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50462"/>
      </p:ext>
    </p:extLst>
  </p:cSld>
  <p:clrMapOvr>
    <a:masterClrMapping/>
  </p:clrMapOvr>
  <p:transition spd="med"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>
            <a:extLst>
              <a:ext uri="{FF2B5EF4-FFF2-40B4-BE49-F238E27FC236}">
                <a16:creationId xmlns:a16="http://schemas.microsoft.com/office/drawing/2014/main" id="{E19D5DCC-C88C-4E3E-99B8-2CF2D4514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0"/>
            <a:ext cx="7696200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55000"/>
              <a:buFont typeface="Monotype Sorts"/>
              <a:buNone/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Richard K. </a:t>
            </a:r>
            <a:r>
              <a:rPr lang="en-US" altLang="en-US" b="1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Eamer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Medical Center, USC Campus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55000"/>
              <a:buFont typeface="Monotype Sorts"/>
              <a:buNone/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</a:t>
            </a:r>
            <a:r>
              <a:rPr lang="en-US" altLang="en-US" b="1" baseline="3000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</a:t>
            </a: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Permanent Soil Nail Wall in the United States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SzPct val="55000"/>
              <a:buFont typeface="Monotype Sorts"/>
              <a:buNone/>
            </a:pPr>
            <a:r>
              <a:rPr lang="en-US" altLang="en-US" b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Circa - 1986</a:t>
            </a: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03EBACF9-FFE8-4A88-AAC0-0C5E6D34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800225"/>
            <a:ext cx="7350125" cy="433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893F60-BBFA-11A7-D810-F24A8612C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1049"/>
            <a:ext cx="3048345" cy="68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E1E47-DE08-1C89-98D9-A8617248A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89" y="587535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cxnSp>
        <p:nvCxnSpPr>
          <p:cNvPr id="15363" name="Straight Arrow Connector 12">
            <a:extLst>
              <a:ext uri="{FF2B5EF4-FFF2-40B4-BE49-F238E27FC236}">
                <a16:creationId xmlns:a16="http://schemas.microsoft.com/office/drawing/2014/main" id="{252B52AB-F399-40A7-A60D-6BDF61A87C0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495800" y="1348061"/>
            <a:ext cx="381000" cy="556939"/>
          </a:xfrm>
          <a:prstGeom prst="straightConnector1">
            <a:avLst/>
          </a:prstGeom>
          <a:noFill/>
          <a:ln w="50800" algn="ctr">
            <a:solidFill>
              <a:schemeClr val="bg2"/>
            </a:solidFill>
            <a:miter lim="800000"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9971670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194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1875"/>
            <a:ext cx="95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40D78-EB55-4EC4-914D-0BB6D111A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57400"/>
            <a:ext cx="3314697" cy="4507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BA801D-0086-4A9B-9A94-0AF146C82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52400"/>
            <a:ext cx="7674005" cy="1783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3FA310-AD43-590E-EB78-DB80299BA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817" y="5171753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5D5A5B-1B0A-9DBD-D73C-549EDA466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655" y="6154403"/>
            <a:ext cx="3048345" cy="686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995217"/>
      </p:ext>
    </p:extLst>
  </p:cSld>
  <p:clrMapOvr>
    <a:masterClrMapping/>
  </p:clrMapOvr>
  <p:transition spd="med"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52400" y="0"/>
            <a:ext cx="883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000" b="1">
                <a:solidFill>
                  <a:srgbClr val="111111"/>
                </a:solidFill>
                <a:latin typeface="Arial" charset="0"/>
              </a:rPr>
              <a:t>				 </a:t>
            </a:r>
            <a:br>
              <a:rPr lang="en-US" sz="4000" b="1">
                <a:solidFill>
                  <a:srgbClr val="111111"/>
                </a:solidFill>
                <a:latin typeface="Arial" charset="0"/>
              </a:rPr>
            </a:br>
            <a:r>
              <a:rPr lang="en-US" sz="4000" b="1">
                <a:solidFill>
                  <a:srgbClr val="111111"/>
                </a:solidFill>
                <a:latin typeface="Arial" charset="0"/>
              </a:rPr>
              <a:t>						</a:t>
            </a:r>
            <a:endParaRPr lang="en-US" sz="3600" b="1">
              <a:solidFill>
                <a:srgbClr val="111111"/>
              </a:solidFill>
              <a:latin typeface="Arial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130979-4954-0D36-3CAA-86B4B32A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599D9C-06E5-21D0-B5F3-F47AD20FA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1049"/>
            <a:ext cx="3048345" cy="6869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7DD9D532-D2E7-94A7-F246-0FFC962C4283}"/>
              </a:ext>
            </a:extLst>
          </p:cNvPr>
          <p:cNvSpPr txBox="1">
            <a:spLocks noChangeArrowheads="1"/>
          </p:cNvSpPr>
          <p:nvPr/>
        </p:nvSpPr>
        <p:spPr>
          <a:xfrm>
            <a:off x="3119252" y="6028593"/>
            <a:ext cx="5952809" cy="829407"/>
          </a:xfrm>
          <a:prstGeom prst="rect">
            <a:avLst/>
          </a:prstGeom>
          <a:solidFill>
            <a:srgbClr val="FFFF00">
              <a:alpha val="90000"/>
            </a:srgbClr>
          </a:solidFill>
          <a:ln w="25400">
            <a:solidFill>
              <a:schemeClr val="bg1"/>
            </a:solidFill>
          </a:ln>
          <a:scene3d>
            <a:camera prst="orthographicFront"/>
            <a:lightRig rig="threePt" dir="t"/>
          </a:scene3d>
          <a:sp3d extrusionH="12700">
            <a:bevelB w="38100" h="69850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2800" b="1" kern="0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Glendale Adventist Medical Center –Acute Care Facility</a:t>
            </a:r>
          </a:p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28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sz="40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sz="36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sz="36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lnSpc>
                <a:spcPct val="90000"/>
              </a:lnSpc>
              <a:buFontTx/>
              <a:buNone/>
            </a:pPr>
            <a:endParaRPr lang="en-US" sz="4400" b="1" kern="0">
              <a:solidFill>
                <a:srgbClr val="C000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algn="r">
              <a:lnSpc>
                <a:spcPct val="90000"/>
              </a:lnSpc>
            </a:pPr>
            <a:endParaRPr lang="en-US" sz="3600" b="1" kern="0">
              <a:solidFill>
                <a:srgbClr val="FF0000"/>
              </a:solidFill>
              <a:latin typeface="Arial" charset="0"/>
              <a:ea typeface="Arial Unicode MS" pitchFamily="34" charset="-122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2400" b="1" ker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1000" kern="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6674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766164-1BA3-41CF-B7E5-1CDB63485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" y="18047"/>
            <a:ext cx="3925567" cy="4553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DFA519-32A9-4889-8102-92EBF4E10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261" y="3429000"/>
            <a:ext cx="5009607" cy="33339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BD9A69-2F25-B996-11F1-B23FD941A00B}"/>
              </a:ext>
            </a:extLst>
          </p:cNvPr>
          <p:cNvSpPr txBox="1">
            <a:spLocks noChangeArrowheads="1"/>
          </p:cNvSpPr>
          <p:nvPr/>
        </p:nvSpPr>
        <p:spPr>
          <a:xfrm>
            <a:off x="4343400" y="35169"/>
            <a:ext cx="3925566" cy="1793631"/>
          </a:xfrm>
          <a:prstGeom prst="rect">
            <a:avLst/>
          </a:prstGeom>
          <a:solidFill>
            <a:srgbClr val="FFFF00">
              <a:alpha val="90000"/>
            </a:srgbClr>
          </a:solidFill>
          <a:ln w="25400">
            <a:solidFill>
              <a:schemeClr val="bg1"/>
            </a:solidFill>
          </a:ln>
          <a:scene3d>
            <a:camera prst="orthographicFront"/>
            <a:lightRig rig="threePt" dir="t"/>
          </a:scene3d>
          <a:sp3d extrusionH="12700">
            <a:bevelB w="38100" h="69850"/>
          </a:sp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2800" b="1" kern="0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OSHPD = HCAI</a:t>
            </a:r>
          </a:p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2800" b="1" kern="0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Alternate Method of Compliance</a:t>
            </a:r>
          </a:p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r>
              <a:rPr lang="en-US" sz="2800" b="1" kern="0">
                <a:solidFill>
                  <a:srgbClr val="002060"/>
                </a:solidFill>
                <a:latin typeface="Dutch801 XBd BT" pitchFamily="18" charset="0"/>
                <a:ea typeface="Arial Unicode MS" pitchFamily="34" charset="-122"/>
                <a:cs typeface="Arial Unicode MS" pitchFamily="34" charset="-122"/>
              </a:rPr>
              <a:t>Aug. 21, 2006</a:t>
            </a:r>
          </a:p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28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28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57150" indent="0">
              <a:lnSpc>
                <a:spcPct val="90000"/>
              </a:lnSpc>
              <a:buClr>
                <a:srgbClr val="002060"/>
              </a:buClr>
              <a:buNone/>
            </a:pPr>
            <a:endParaRPr lang="en-US" sz="28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2057400" lvl="3" indent="-742950">
              <a:lnSpc>
                <a:spcPct val="90000"/>
              </a:lnSpc>
              <a:buClr>
                <a:srgbClr val="002060"/>
              </a:buClr>
              <a:buFont typeface="+mj-lt"/>
              <a:buAutoNum type="alphaLcPeriod"/>
            </a:pPr>
            <a:endParaRPr lang="en-US" sz="28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sz="40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sz="36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857250" lvl="2" indent="0">
              <a:lnSpc>
                <a:spcPct val="90000"/>
              </a:lnSpc>
              <a:buClr>
                <a:srgbClr val="002060"/>
              </a:buClr>
              <a:buFontTx/>
              <a:buNone/>
            </a:pPr>
            <a:endParaRPr lang="en-US" sz="3600" b="1" kern="0">
              <a:solidFill>
                <a:srgbClr val="00206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marL="457200" lvl="1" indent="0">
              <a:lnSpc>
                <a:spcPct val="90000"/>
              </a:lnSpc>
              <a:buFontTx/>
              <a:buNone/>
            </a:pPr>
            <a:endParaRPr lang="en-US" sz="4400" b="1" kern="0">
              <a:solidFill>
                <a:srgbClr val="C00000"/>
              </a:solidFill>
              <a:latin typeface="Dutch801 XBd BT" pitchFamily="18" charset="0"/>
              <a:ea typeface="Arial Unicode MS" pitchFamily="34" charset="-122"/>
              <a:cs typeface="Arial Unicode MS" pitchFamily="34" charset="-122"/>
            </a:endParaRPr>
          </a:p>
          <a:p>
            <a:pPr algn="r">
              <a:lnSpc>
                <a:spcPct val="90000"/>
              </a:lnSpc>
            </a:pPr>
            <a:endParaRPr lang="en-US" sz="3600" b="1" kern="0">
              <a:solidFill>
                <a:srgbClr val="FF0000"/>
              </a:solidFill>
              <a:latin typeface="Arial" charset="0"/>
              <a:ea typeface="Arial Unicode MS" pitchFamily="34" charset="-122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2400" b="1" ker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90000"/>
              </a:lnSpc>
            </a:pPr>
            <a:endParaRPr lang="en-US" sz="1000" kern="0">
              <a:solidFill>
                <a:srgbClr val="1C1C1C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77484-2A51-7280-EB1F-AA7FFDA9C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2" y="5141400"/>
            <a:ext cx="1481067" cy="982650"/>
          </a:xfrm>
          <a:prstGeom prst="rect">
            <a:avLst/>
          </a:prstGeom>
          <a:ln w="31750">
            <a:solidFill>
              <a:schemeClr val="bg1">
                <a:alpha val="93000"/>
              </a:schemeClr>
            </a:solidFill>
          </a:ln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DFF63B-0D06-4D04-B47D-35162729B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8" y="6171049"/>
            <a:ext cx="3048345" cy="6869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2A63ED-1333-34A3-F0B0-62885828BE6A}"/>
              </a:ext>
            </a:extLst>
          </p:cNvPr>
          <p:cNvSpPr txBox="1"/>
          <p:nvPr/>
        </p:nvSpPr>
        <p:spPr>
          <a:xfrm>
            <a:off x="3729329" y="3090446"/>
            <a:ext cx="5364539" cy="338554"/>
          </a:xfrm>
          <a:prstGeom prst="rect">
            <a:avLst/>
          </a:prstGeom>
          <a:solidFill>
            <a:srgbClr val="FFFF00"/>
          </a:solidFill>
          <a:ln w="158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kern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hlinkClick r:id="rId7"/>
              </a:rPr>
              <a:t>www.pbandainc.com</a:t>
            </a:r>
            <a:r>
              <a:rPr lang="en-US" sz="1600" b="1" u="sng" kern="0">
                <a:solidFill>
                  <a:srgbClr val="0000FF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/wp-content/uploads/2013/07/oshpd.pdf</a:t>
            </a:r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F4A53-BFF0-ACAF-9057-374405574A3E}"/>
              </a:ext>
            </a:extLst>
          </p:cNvPr>
          <p:cNvSpPr txBox="1"/>
          <p:nvPr/>
        </p:nvSpPr>
        <p:spPr>
          <a:xfrm>
            <a:off x="2286000" y="316006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DATE 04/25/00</a:t>
            </a:r>
          </a:p>
        </p:txBody>
      </p:sp>
    </p:spTree>
    <p:extLst>
      <p:ext uri="{BB962C8B-B14F-4D97-AF65-F5344CB8AC3E}">
        <p14:creationId xmlns:p14="http://schemas.microsoft.com/office/powerpoint/2010/main" val="422726256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rown Marble">
  <a:themeElements>
    <a:clrScheme name="">
      <a:dk1>
        <a:srgbClr val="393939"/>
      </a:dk1>
      <a:lt1>
        <a:srgbClr val="EAEAEA"/>
      </a:lt1>
      <a:dk2>
        <a:srgbClr val="336699"/>
      </a:dk2>
      <a:lt2>
        <a:srgbClr val="FFFF00"/>
      </a:lt2>
      <a:accent1>
        <a:srgbClr val="009999"/>
      </a:accent1>
      <a:accent2>
        <a:srgbClr val="003366"/>
      </a:accent2>
      <a:accent3>
        <a:srgbClr val="ADB8CA"/>
      </a:accent3>
      <a:accent4>
        <a:srgbClr val="C8C8C8"/>
      </a:accent4>
      <a:accent5>
        <a:srgbClr val="AACACA"/>
      </a:accent5>
      <a:accent6>
        <a:srgbClr val="002D5C"/>
      </a:accent6>
      <a:hlink>
        <a:srgbClr val="990066"/>
      </a:hlink>
      <a:folHlink>
        <a:srgbClr val="CBCBCB"/>
      </a:folHlink>
    </a:clrScheme>
    <a:fontScheme name="Brown Marbl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rown Marble 1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555555"/>
        </a:accent6>
        <a:hlink>
          <a:srgbClr val="EAEAEA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1148</Words>
  <Application>Microsoft Office PowerPoint</Application>
  <PresentationFormat>On-screen Show (4:3)</PresentationFormat>
  <Paragraphs>443</Paragraphs>
  <Slides>43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Brown Marble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   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  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HISTORY OF SOIL NAILING</dc:title>
  <dc:creator>PIROOZ BARAR</dc:creator>
  <cp:lastModifiedBy>Pirooz Barar</cp:lastModifiedBy>
  <cp:revision>3</cp:revision>
  <cp:lastPrinted>2011-05-31T17:55:32Z</cp:lastPrinted>
  <dcterms:created xsi:type="dcterms:W3CDTF">1995-06-10T17:32:40Z</dcterms:created>
  <dcterms:modified xsi:type="dcterms:W3CDTF">2023-09-22T17:49:02Z</dcterms:modified>
</cp:coreProperties>
</file>